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3"/>
  </p:notesMasterIdLst>
  <p:handoutMasterIdLst>
    <p:handoutMasterId r:id="rId24"/>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8" r:id="rId22"/>
  </p:sldIdLst>
  <p:sldSz cx="18288000" cy="10287000"/>
  <p:notesSz cx="6888163" cy="10018713"/>
  <p:embeddedFontLst>
    <p:embeddedFont>
      <p:font typeface="Gill Sans Nova Light" panose="020B0302020104020203" pitchFamily="34" charset="0"/>
      <p:regular r:id="rId25"/>
      <p:italic r:id="rId26"/>
    </p:embeddedFont>
    <p:embeddedFont>
      <p:font typeface="KG Ten Thousand Reasons" panose="020B0604020202020204" charset="0"/>
      <p:regular r:id="rId27"/>
    </p:embeddedFont>
    <p:embeddedFont>
      <p:font typeface="KG Ten Thousand Reasons Alt" panose="02000000000000000000" pitchFamily="2" charset="0"/>
      <p:regular r:id="rId28"/>
    </p:embeddedFont>
    <p:embeddedFont>
      <p:font typeface="TT Rounds Condensed" panose="020B0604020202020204" charset="0"/>
      <p:regular r:id="rId29"/>
    </p:embeddedFont>
    <p:embeddedFont>
      <p:font typeface="TT Rounds Condensed Bold"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7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Oldfield" userId="70052713-6971-476d-b7a0-e69ed65d9c6d" providerId="ADAL" clId="{3F2DA6F5-2A6C-4279-BDC3-F8540A612E9C}"/>
    <pc:docChg chg="modSld">
      <pc:chgData name="Kelly Oldfield" userId="70052713-6971-476d-b7a0-e69ed65d9c6d" providerId="ADAL" clId="{3F2DA6F5-2A6C-4279-BDC3-F8540A612E9C}" dt="2024-04-03T12:34:33.255" v="4" actId="14100"/>
      <pc:docMkLst>
        <pc:docMk/>
      </pc:docMkLst>
      <pc:sldChg chg="modSp mod">
        <pc:chgData name="Kelly Oldfield" userId="70052713-6971-476d-b7a0-e69ed65d9c6d" providerId="ADAL" clId="{3F2DA6F5-2A6C-4279-BDC3-F8540A612E9C}" dt="2024-04-03T12:33:52.697" v="0" actId="14100"/>
        <pc:sldMkLst>
          <pc:docMk/>
          <pc:sldMk cId="0" sldId="257"/>
        </pc:sldMkLst>
      </pc:sldChg>
      <pc:sldChg chg="modSp mod">
        <pc:chgData name="Kelly Oldfield" userId="70052713-6971-476d-b7a0-e69ed65d9c6d" providerId="ADAL" clId="{3F2DA6F5-2A6C-4279-BDC3-F8540A612E9C}" dt="2024-04-03T12:34:03.175" v="1" actId="14100"/>
        <pc:sldMkLst>
          <pc:docMk/>
          <pc:sldMk cId="0" sldId="259"/>
        </pc:sldMkLst>
      </pc:sldChg>
      <pc:sldChg chg="modSp mod">
        <pc:chgData name="Kelly Oldfield" userId="70052713-6971-476d-b7a0-e69ed65d9c6d" providerId="ADAL" clId="{3F2DA6F5-2A6C-4279-BDC3-F8540A612E9C}" dt="2024-04-03T12:34:09.151" v="2" actId="14100"/>
        <pc:sldMkLst>
          <pc:docMk/>
          <pc:sldMk cId="0" sldId="261"/>
        </pc:sldMkLst>
      </pc:sldChg>
      <pc:sldChg chg="modSp mod">
        <pc:chgData name="Kelly Oldfield" userId="70052713-6971-476d-b7a0-e69ed65d9c6d" providerId="ADAL" clId="{3F2DA6F5-2A6C-4279-BDC3-F8540A612E9C}" dt="2024-04-03T12:34:24.256" v="3" actId="14100"/>
        <pc:sldMkLst>
          <pc:docMk/>
          <pc:sldMk cId="0" sldId="269"/>
        </pc:sldMkLst>
      </pc:sldChg>
      <pc:sldChg chg="modSp mod">
        <pc:chgData name="Kelly Oldfield" userId="70052713-6971-476d-b7a0-e69ed65d9c6d" providerId="ADAL" clId="{3F2DA6F5-2A6C-4279-BDC3-F8540A612E9C}" dt="2024-04-03T12:34:33.255" v="4" actId="14100"/>
        <pc:sldMkLst>
          <pc:docMk/>
          <pc:sldMk cId="0" sldId="271"/>
        </pc:sldMkLst>
      </pc:sldChg>
    </pc:docChg>
  </pc:docChgLst>
  <pc:docChgLst>
    <pc:chgData name="Kylie Kammerer @CDBS" userId="58c94178-e9d9-4e74-9e5c-daf2c5ec899a" providerId="ADAL" clId="{01444B1A-7343-4A20-919E-1174681012CD}"/>
    <pc:docChg chg="undo redo custSel addSld delSld modSld modNotesMaster modHandout">
      <pc:chgData name="Kylie Kammerer @CDBS" userId="58c94178-e9d9-4e74-9e5c-daf2c5ec899a" providerId="ADAL" clId="{01444B1A-7343-4A20-919E-1174681012CD}" dt="2024-04-22T04:13:16.738" v="1083" actId="1076"/>
      <pc:docMkLst>
        <pc:docMk/>
      </pc:docMkLst>
      <pc:sldChg chg="addSp modSp add del mod">
        <pc:chgData name="Kylie Kammerer @CDBS" userId="58c94178-e9d9-4e74-9e5c-daf2c5ec899a" providerId="ADAL" clId="{01444B1A-7343-4A20-919E-1174681012CD}" dt="2024-04-08T06:10:11.006" v="1069" actId="47"/>
        <pc:sldMkLst>
          <pc:docMk/>
          <pc:sldMk cId="0" sldId="256"/>
        </pc:sldMkLst>
      </pc:sldChg>
      <pc:sldChg chg="addSp delSp modSp mod">
        <pc:chgData name="Kylie Kammerer @CDBS" userId="58c94178-e9d9-4e74-9e5c-daf2c5ec899a" providerId="ADAL" clId="{01444B1A-7343-4A20-919E-1174681012CD}" dt="2024-04-08T02:14:02.047" v="779" actId="121"/>
        <pc:sldMkLst>
          <pc:docMk/>
          <pc:sldMk cId="0" sldId="257"/>
        </pc:sldMkLst>
      </pc:sldChg>
      <pc:sldChg chg="addSp modSp mod">
        <pc:chgData name="Kylie Kammerer @CDBS" userId="58c94178-e9d9-4e74-9e5c-daf2c5ec899a" providerId="ADAL" clId="{01444B1A-7343-4A20-919E-1174681012CD}" dt="2024-04-08T02:13:52.041" v="778" actId="121"/>
        <pc:sldMkLst>
          <pc:docMk/>
          <pc:sldMk cId="0" sldId="258"/>
        </pc:sldMkLst>
      </pc:sldChg>
      <pc:sldChg chg="addSp modSp mod">
        <pc:chgData name="Kylie Kammerer @CDBS" userId="58c94178-e9d9-4e74-9e5c-daf2c5ec899a" providerId="ADAL" clId="{01444B1A-7343-4A20-919E-1174681012CD}" dt="2024-04-08T03:21:39.205" v="1067"/>
        <pc:sldMkLst>
          <pc:docMk/>
          <pc:sldMk cId="0" sldId="259"/>
        </pc:sldMkLst>
      </pc:sldChg>
      <pc:sldChg chg="addSp delSp modSp mod">
        <pc:chgData name="Kylie Kammerer @CDBS" userId="58c94178-e9d9-4e74-9e5c-daf2c5ec899a" providerId="ADAL" clId="{01444B1A-7343-4A20-919E-1174681012CD}" dt="2024-04-08T02:16:25.687" v="791" actId="1076"/>
        <pc:sldMkLst>
          <pc:docMk/>
          <pc:sldMk cId="0" sldId="260"/>
        </pc:sldMkLst>
      </pc:sldChg>
      <pc:sldChg chg="addSp modSp mod">
        <pc:chgData name="Kylie Kammerer @CDBS" userId="58c94178-e9d9-4e74-9e5c-daf2c5ec899a" providerId="ADAL" clId="{01444B1A-7343-4A20-919E-1174681012CD}" dt="2024-04-08T02:27:15.823" v="892" actId="1076"/>
        <pc:sldMkLst>
          <pc:docMk/>
          <pc:sldMk cId="0" sldId="261"/>
        </pc:sldMkLst>
      </pc:sldChg>
      <pc:sldChg chg="addSp modSp mod">
        <pc:chgData name="Kylie Kammerer @CDBS" userId="58c94178-e9d9-4e74-9e5c-daf2c5ec899a" providerId="ADAL" clId="{01444B1A-7343-4A20-919E-1174681012CD}" dt="2024-04-08T02:18:27.610" v="809" actId="1076"/>
        <pc:sldMkLst>
          <pc:docMk/>
          <pc:sldMk cId="0" sldId="262"/>
        </pc:sldMkLst>
      </pc:sldChg>
      <pc:sldChg chg="addSp delSp modSp mod">
        <pc:chgData name="Kylie Kammerer @CDBS" userId="58c94178-e9d9-4e74-9e5c-daf2c5ec899a" providerId="ADAL" clId="{01444B1A-7343-4A20-919E-1174681012CD}" dt="2024-04-08T02:37:58.314" v="916"/>
        <pc:sldMkLst>
          <pc:docMk/>
          <pc:sldMk cId="0" sldId="263"/>
        </pc:sldMkLst>
      </pc:sldChg>
      <pc:sldChg chg="addSp modSp mod">
        <pc:chgData name="Kylie Kammerer @CDBS" userId="58c94178-e9d9-4e74-9e5c-daf2c5ec899a" providerId="ADAL" clId="{01444B1A-7343-4A20-919E-1174681012CD}" dt="2024-04-08T02:27:56.479" v="895" actId="1076"/>
        <pc:sldMkLst>
          <pc:docMk/>
          <pc:sldMk cId="0" sldId="264"/>
        </pc:sldMkLst>
      </pc:sldChg>
      <pc:sldChg chg="addSp delSp modSp mod">
        <pc:chgData name="Kylie Kammerer @CDBS" userId="58c94178-e9d9-4e74-9e5c-daf2c5ec899a" providerId="ADAL" clId="{01444B1A-7343-4A20-919E-1174681012CD}" dt="2024-04-08T02:20:27.370" v="832"/>
        <pc:sldMkLst>
          <pc:docMk/>
          <pc:sldMk cId="0" sldId="265"/>
        </pc:sldMkLst>
      </pc:sldChg>
      <pc:sldChg chg="addSp modSp mod">
        <pc:chgData name="Kylie Kammerer @CDBS" userId="58c94178-e9d9-4e74-9e5c-daf2c5ec899a" providerId="ADAL" clId="{01444B1A-7343-4A20-919E-1174681012CD}" dt="2024-04-08T02:38:37.127" v="917" actId="1076"/>
        <pc:sldMkLst>
          <pc:docMk/>
          <pc:sldMk cId="0" sldId="266"/>
        </pc:sldMkLst>
      </pc:sldChg>
      <pc:sldChg chg="addSp delSp modSp mod">
        <pc:chgData name="Kylie Kammerer @CDBS" userId="58c94178-e9d9-4e74-9e5c-daf2c5ec899a" providerId="ADAL" clId="{01444B1A-7343-4A20-919E-1174681012CD}" dt="2024-04-22T04:13:16.738" v="1083" actId="1076"/>
        <pc:sldMkLst>
          <pc:docMk/>
          <pc:sldMk cId="0" sldId="267"/>
        </pc:sldMkLst>
      </pc:sldChg>
      <pc:sldChg chg="addSp delSp modSp mod">
        <pc:chgData name="Kylie Kammerer @CDBS" userId="58c94178-e9d9-4e74-9e5c-daf2c5ec899a" providerId="ADAL" clId="{01444B1A-7343-4A20-919E-1174681012CD}" dt="2024-04-08T02:52:40.117" v="1020" actId="1076"/>
        <pc:sldMkLst>
          <pc:docMk/>
          <pc:sldMk cId="0" sldId="268"/>
        </pc:sldMkLst>
      </pc:sldChg>
      <pc:sldChg chg="addSp modSp mod">
        <pc:chgData name="Kylie Kammerer @CDBS" userId="58c94178-e9d9-4e74-9e5c-daf2c5ec899a" providerId="ADAL" clId="{01444B1A-7343-4A20-919E-1174681012CD}" dt="2024-04-08T02:23:35.919" v="866" actId="1076"/>
        <pc:sldMkLst>
          <pc:docMk/>
          <pc:sldMk cId="0" sldId="269"/>
        </pc:sldMkLst>
      </pc:sldChg>
      <pc:sldChg chg="addSp modSp mod">
        <pc:chgData name="Kylie Kammerer @CDBS" userId="58c94178-e9d9-4e74-9e5c-daf2c5ec899a" providerId="ADAL" clId="{01444B1A-7343-4A20-919E-1174681012CD}" dt="2024-04-08T02:25:43.102" v="888" actId="1076"/>
        <pc:sldMkLst>
          <pc:docMk/>
          <pc:sldMk cId="0" sldId="270"/>
        </pc:sldMkLst>
      </pc:sldChg>
      <pc:sldChg chg="addSp modSp mod">
        <pc:chgData name="Kylie Kammerer @CDBS" userId="58c94178-e9d9-4e74-9e5c-daf2c5ec899a" providerId="ADAL" clId="{01444B1A-7343-4A20-919E-1174681012CD}" dt="2024-04-08T02:28:18.666" v="896" actId="1076"/>
        <pc:sldMkLst>
          <pc:docMk/>
          <pc:sldMk cId="0" sldId="271"/>
        </pc:sldMkLst>
      </pc:sldChg>
      <pc:sldChg chg="addSp modSp mod">
        <pc:chgData name="Kylie Kammerer @CDBS" userId="58c94178-e9d9-4e74-9e5c-daf2c5ec899a" providerId="ADAL" clId="{01444B1A-7343-4A20-919E-1174681012CD}" dt="2024-04-08T02:53:43.487" v="1028" actId="1076"/>
        <pc:sldMkLst>
          <pc:docMk/>
          <pc:sldMk cId="0" sldId="272"/>
        </pc:sldMkLst>
      </pc:sldChg>
      <pc:sldChg chg="del">
        <pc:chgData name="Kylie Kammerer @CDBS" userId="58c94178-e9d9-4e74-9e5c-daf2c5ec899a" providerId="ADAL" clId="{01444B1A-7343-4A20-919E-1174681012CD}" dt="2024-04-08T01:57:59.026" v="705" actId="47"/>
        <pc:sldMkLst>
          <pc:docMk/>
          <pc:sldMk cId="0" sldId="273"/>
        </pc:sldMkLst>
      </pc:sldChg>
      <pc:sldChg chg="addSp delSp modSp add mod">
        <pc:chgData name="Kylie Kammerer @CDBS" userId="58c94178-e9d9-4e74-9e5c-daf2c5ec899a" providerId="ADAL" clId="{01444B1A-7343-4A20-919E-1174681012CD}" dt="2024-04-08T02:10:12.515" v="758" actId="1076"/>
        <pc:sldMkLst>
          <pc:docMk/>
          <pc:sldMk cId="3629697907" sldId="276"/>
        </pc:sldMkLst>
      </pc:sldChg>
    </pc:docChg>
  </pc:docChgLst>
  <pc:docChgLst>
    <pc:chgData name="Kylie Kammerer @CDBS" userId="S::enquiries@cdbspecialists.com.au::58c94178-e9d9-4e74-9e5c-daf2c5ec899a" providerId="AD" clId="Web-{52E8B5E2-054B-2716-FE70-43DC0FEF23C7}"/>
    <pc:docChg chg="modSld">
      <pc:chgData name="Kylie Kammerer @CDBS" userId="S::enquiries@cdbspecialists.com.au::58c94178-e9d9-4e74-9e5c-daf2c5ec899a" providerId="AD" clId="Web-{52E8B5E2-054B-2716-FE70-43DC0FEF23C7}" dt="2024-04-03T12:38:55.481" v="9" actId="1076"/>
      <pc:docMkLst>
        <pc:docMk/>
      </pc:docMkLst>
      <pc:sldChg chg="modSp">
        <pc:chgData name="Kylie Kammerer @CDBS" userId="S::enquiries@cdbspecialists.com.au::58c94178-e9d9-4e74-9e5c-daf2c5ec899a" providerId="AD" clId="Web-{52E8B5E2-054B-2716-FE70-43DC0FEF23C7}" dt="2024-04-03T12:37:05.649" v="1" actId="1076"/>
        <pc:sldMkLst>
          <pc:docMk/>
          <pc:sldMk cId="0" sldId="256"/>
        </pc:sldMkLst>
      </pc:sldChg>
      <pc:sldChg chg="modSp">
        <pc:chgData name="Kylie Kammerer @CDBS" userId="S::enquiries@cdbspecialists.com.au::58c94178-e9d9-4e74-9e5c-daf2c5ec899a" providerId="AD" clId="Web-{52E8B5E2-054B-2716-FE70-43DC0FEF23C7}" dt="2024-04-03T12:38:11.433" v="2" actId="1076"/>
        <pc:sldMkLst>
          <pc:docMk/>
          <pc:sldMk cId="0" sldId="257"/>
        </pc:sldMkLst>
      </pc:sldChg>
      <pc:sldChg chg="modSp">
        <pc:chgData name="Kylie Kammerer @CDBS" userId="S::enquiries@cdbspecialists.com.au::58c94178-e9d9-4e74-9e5c-daf2c5ec899a" providerId="AD" clId="Web-{52E8B5E2-054B-2716-FE70-43DC0FEF23C7}" dt="2024-04-03T12:38:29.902" v="5" actId="1076"/>
        <pc:sldMkLst>
          <pc:docMk/>
          <pc:sldMk cId="0" sldId="258"/>
        </pc:sldMkLst>
      </pc:sldChg>
      <pc:sldChg chg="modSp">
        <pc:chgData name="Kylie Kammerer @CDBS" userId="S::enquiries@cdbspecialists.com.au::58c94178-e9d9-4e74-9e5c-daf2c5ec899a" providerId="AD" clId="Web-{52E8B5E2-054B-2716-FE70-43DC0FEF23C7}" dt="2024-04-03T12:38:55.481" v="9" actId="1076"/>
        <pc:sldMkLst>
          <pc:docMk/>
          <pc:sldMk cId="0" sldId="259"/>
        </pc:sldMkLst>
      </pc:sldChg>
    </pc:docChg>
  </pc:docChgLst>
  <pc:docChgLst>
    <pc:chgData name="Kylie Kammerer @CDBS" userId="S::enquiries@cdbspecialists.com.au::58c94178-e9d9-4e74-9e5c-daf2c5ec899a" providerId="AD" clId="Web-{96F39AEA-8AFC-E383-5DE0-13B339761F46}"/>
    <pc:docChg chg="addSld delSld">
      <pc:chgData name="Kylie Kammerer @CDBS" userId="S::enquiries@cdbspecialists.com.au::58c94178-e9d9-4e74-9e5c-daf2c5ec899a" providerId="AD" clId="Web-{96F39AEA-8AFC-E383-5DE0-13B339761F46}" dt="2024-08-18T04:13:46.273" v="1"/>
      <pc:docMkLst>
        <pc:docMk/>
      </pc:docMkLst>
      <pc:sldChg chg="add del replId">
        <pc:chgData name="Kylie Kammerer @CDBS" userId="S::enquiries@cdbspecialists.com.au::58c94178-e9d9-4e74-9e5c-daf2c5ec899a" providerId="AD" clId="Web-{96F39AEA-8AFC-E383-5DE0-13B339761F46}" dt="2024-08-18T04:13:46.273" v="1"/>
        <pc:sldMkLst>
          <pc:docMk/>
          <pc:sldMk cId="202275099" sldId="279"/>
        </pc:sldMkLst>
      </pc:sldChg>
    </pc:docChg>
  </pc:docChgLst>
  <pc:docChgLst>
    <pc:chgData name="Kylie Kammerer @CDBS" userId="S::enquiries@cdbspecialists.com.au::58c94178-e9d9-4e74-9e5c-daf2c5ec899a" providerId="AD" clId="Web-{9679FCA6-DB56-F2A9-2132-E98CC645652B}"/>
    <pc:docChg chg="modSld">
      <pc:chgData name="Kylie Kammerer @CDBS" userId="S::enquiries@cdbspecialists.com.au::58c94178-e9d9-4e74-9e5c-daf2c5ec899a" providerId="AD" clId="Web-{9679FCA6-DB56-F2A9-2132-E98CC645652B}" dt="2024-04-03T12:39:41.179" v="0" actId="1076"/>
      <pc:docMkLst>
        <pc:docMk/>
      </pc:docMkLst>
      <pc:sldChg chg="modSp">
        <pc:chgData name="Kylie Kammerer @CDBS" userId="S::enquiries@cdbspecialists.com.au::58c94178-e9d9-4e74-9e5c-daf2c5ec899a" providerId="AD" clId="Web-{9679FCA6-DB56-F2A9-2132-E98CC645652B}" dt="2024-04-03T12:39:41.179" v="0" actId="1076"/>
        <pc:sldMkLst>
          <pc:docMk/>
          <pc:sldMk cId="0" sldId="259"/>
        </pc:sldMkLst>
      </pc:sldChg>
    </pc:docChg>
  </pc:docChgLst>
  <pc:docChgLst>
    <pc:chgData name="Kylie Kammerer @CDBS" userId="58c94178-e9d9-4e74-9e5c-daf2c5ec899a" providerId="ADAL" clId="{86AEC2F6-863B-4BC1-A1E3-FD745AD769CC}"/>
    <pc:docChg chg="addSld delSld modSld">
      <pc:chgData name="Kylie Kammerer @CDBS" userId="58c94178-e9d9-4e74-9e5c-daf2c5ec899a" providerId="ADAL" clId="{86AEC2F6-863B-4BC1-A1E3-FD745AD769CC}" dt="2024-08-12T05:08:22.783" v="3" actId="2696"/>
      <pc:docMkLst>
        <pc:docMk/>
      </pc:docMkLst>
      <pc:sldChg chg="del">
        <pc:chgData name="Kylie Kammerer @CDBS" userId="58c94178-e9d9-4e74-9e5c-daf2c5ec899a" providerId="ADAL" clId="{86AEC2F6-863B-4BC1-A1E3-FD745AD769CC}" dt="2024-08-12T05:08:22.783" v="3" actId="2696"/>
        <pc:sldMkLst>
          <pc:docMk/>
          <pc:sldMk cId="3629697907" sldId="276"/>
        </pc:sldMkLst>
      </pc:sldChg>
      <pc:sldChg chg="add del">
        <pc:chgData name="Kylie Kammerer @CDBS" userId="58c94178-e9d9-4e74-9e5c-daf2c5ec899a" providerId="ADAL" clId="{86AEC2F6-863B-4BC1-A1E3-FD745AD769CC}" dt="2024-08-12T05:08:17.653" v="2" actId="2696"/>
        <pc:sldMkLst>
          <pc:docMk/>
          <pc:sldMk cId="3911590313" sldId="277"/>
        </pc:sldMkLst>
      </pc:sldChg>
      <pc:sldChg chg="add">
        <pc:chgData name="Kylie Kammerer @CDBS" userId="58c94178-e9d9-4e74-9e5c-daf2c5ec899a" providerId="ADAL" clId="{86AEC2F6-863B-4BC1-A1E3-FD745AD769CC}" dt="2024-08-12T05:08:10.714" v="1"/>
        <pc:sldMkLst>
          <pc:docMk/>
          <pc:sldMk cId="1102638761" sldId="278"/>
        </pc:sldMkLst>
      </pc:sldChg>
    </pc:docChg>
  </pc:docChgLst>
  <pc:docChgLst>
    <pc:chgData name="Kylie Kammerer @CDBS" userId="S::enquiries@cdbspecialists.com.au::58c94178-e9d9-4e74-9e5c-daf2c5ec899a" providerId="AD" clId="Web-{F1AED4AB-3667-ED41-6D9B-3E8D3F37BF89}"/>
    <pc:docChg chg="modSld">
      <pc:chgData name="Kylie Kammerer @CDBS" userId="S::enquiries@cdbspecialists.com.au::58c94178-e9d9-4e74-9e5c-daf2c5ec899a" providerId="AD" clId="Web-{F1AED4AB-3667-ED41-6D9B-3E8D3F37BF89}" dt="2024-04-08T01:13:41.678" v="3" actId="20577"/>
      <pc:docMkLst>
        <pc:docMk/>
      </pc:docMkLst>
      <pc:sldChg chg="modSp">
        <pc:chgData name="Kylie Kammerer @CDBS" userId="S::enquiries@cdbspecialists.com.au::58c94178-e9d9-4e74-9e5c-daf2c5ec899a" providerId="AD" clId="Web-{F1AED4AB-3667-ED41-6D9B-3E8D3F37BF89}" dt="2024-04-08T01:13:41.678" v="3" actId="20577"/>
        <pc:sldMkLst>
          <pc:docMk/>
          <pc:sldMk cId="0" sldId="257"/>
        </pc:sldMkLst>
      </pc:sldChg>
    </pc:docChg>
  </pc:docChgLst>
  <pc:docChgLst>
    <pc:chgData name="Kelly Oldfield" userId="70052713-6971-476d-b7a0-e69ed65d9c6d" providerId="ADAL" clId="{3206EC00-14F0-4C79-826B-2FAFDB5A7C30}"/>
    <pc:docChg chg="modSld">
      <pc:chgData name="Kelly Oldfield" userId="70052713-6971-476d-b7a0-e69ed65d9c6d" providerId="ADAL" clId="{3206EC00-14F0-4C79-826B-2FAFDB5A7C30}" dt="2025-03-03T00:48:38.682" v="18" actId="20577"/>
      <pc:docMkLst>
        <pc:docMk/>
      </pc:docMkLst>
      <pc:sldChg chg="modSp mod">
        <pc:chgData name="Kelly Oldfield" userId="70052713-6971-476d-b7a0-e69ed65d9c6d" providerId="ADAL" clId="{3206EC00-14F0-4C79-826B-2FAFDB5A7C30}" dt="2025-02-26T07:16:46.158" v="5" actId="1076"/>
        <pc:sldMkLst>
          <pc:docMk/>
          <pc:sldMk cId="0" sldId="256"/>
        </pc:sldMkLst>
        <pc:grpChg chg="mod">
          <ac:chgData name="Kelly Oldfield" userId="70052713-6971-476d-b7a0-e69ed65d9c6d" providerId="ADAL" clId="{3206EC00-14F0-4C79-826B-2FAFDB5A7C30}" dt="2025-02-26T07:16:46.158" v="5" actId="1076"/>
          <ac:grpSpMkLst>
            <pc:docMk/>
            <pc:sldMk cId="0" sldId="256"/>
            <ac:grpSpMk id="3" creationId="{00000000-0000-0000-0000-000000000000}"/>
          </ac:grpSpMkLst>
        </pc:grpChg>
      </pc:sldChg>
      <pc:sldChg chg="modSp mod">
        <pc:chgData name="Kelly Oldfield" userId="70052713-6971-476d-b7a0-e69ed65d9c6d" providerId="ADAL" clId="{3206EC00-14F0-4C79-826B-2FAFDB5A7C30}" dt="2025-03-03T00:48:38.682" v="18" actId="20577"/>
        <pc:sldMkLst>
          <pc:docMk/>
          <pc:sldMk cId="0" sldId="259"/>
        </pc:sldMkLst>
        <pc:graphicFrameChg chg="modGraphic">
          <ac:chgData name="Kelly Oldfield" userId="70052713-6971-476d-b7a0-e69ed65d9c6d" providerId="ADAL" clId="{3206EC00-14F0-4C79-826B-2FAFDB5A7C30}" dt="2025-03-03T00:48:38.682" v="18" actId="20577"/>
          <ac:graphicFrameMkLst>
            <pc:docMk/>
            <pc:sldMk cId="0" sldId="259"/>
            <ac:graphicFrameMk id="6" creationId="{00000000-0000-0000-0000-000000000000}"/>
          </ac:graphicFrameMkLst>
        </pc:graphicFrameChg>
      </pc:sldChg>
      <pc:sldChg chg="modSp mod">
        <pc:chgData name="Kelly Oldfield" userId="70052713-6971-476d-b7a0-e69ed65d9c6d" providerId="ADAL" clId="{3206EC00-14F0-4C79-826B-2FAFDB5A7C30}" dt="2025-01-31T03:19:29.899" v="4" actId="1076"/>
        <pc:sldMkLst>
          <pc:docMk/>
          <pc:sldMk cId="0" sldId="268"/>
        </pc:sldMkLst>
        <pc:spChg chg="mod">
          <ac:chgData name="Kelly Oldfield" userId="70052713-6971-476d-b7a0-e69ed65d9c6d" providerId="ADAL" clId="{3206EC00-14F0-4C79-826B-2FAFDB5A7C30}" dt="2025-01-31T03:19:29.899" v="4" actId="1076"/>
          <ac:spMkLst>
            <pc:docMk/>
            <pc:sldMk cId="0" sldId="268"/>
            <ac:spMk id="3" creationId="{00000000-0000-0000-0000-000000000000}"/>
          </ac:spMkLst>
        </pc:spChg>
      </pc:sldChg>
    </pc:docChg>
  </pc:docChgLst>
  <pc:docChgLst>
    <pc:chgData name="Kylie Kammerer @CDBS" userId="S::enquiries@cdbspecialists.com.au::58c94178-e9d9-4e74-9e5c-daf2c5ec899a" providerId="AD" clId="Web-{2209B9ED-9048-17AC-0C91-0D5B1342511E}"/>
    <pc:docChg chg="modSld">
      <pc:chgData name="Kylie Kammerer @CDBS" userId="S::enquiries@cdbspecialists.com.au::58c94178-e9d9-4e74-9e5c-daf2c5ec899a" providerId="AD" clId="Web-{2209B9ED-9048-17AC-0C91-0D5B1342511E}" dt="2024-04-07T22:12:27.035" v="19" actId="1076"/>
      <pc:docMkLst>
        <pc:docMk/>
      </pc:docMkLst>
      <pc:sldChg chg="modSp">
        <pc:chgData name="Kylie Kammerer @CDBS" userId="S::enquiries@cdbspecialists.com.au::58c94178-e9d9-4e74-9e5c-daf2c5ec899a" providerId="AD" clId="Web-{2209B9ED-9048-17AC-0C91-0D5B1342511E}" dt="2024-04-07T22:12:27.035" v="19" actId="1076"/>
        <pc:sldMkLst>
          <pc:docMk/>
          <pc:sldMk cId="0" sldId="2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C8C00EF-C288-37FD-0178-70B05285DD2B}"/>
              </a:ext>
            </a:extLst>
          </p:cNvPr>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AU"/>
          </a:p>
        </p:txBody>
      </p:sp>
      <p:sp>
        <p:nvSpPr>
          <p:cNvPr id="3" name="Date Placeholder 2">
            <a:extLst>
              <a:ext uri="{FF2B5EF4-FFF2-40B4-BE49-F238E27FC236}">
                <a16:creationId xmlns:a16="http://schemas.microsoft.com/office/drawing/2014/main" id="{7CCA2F78-4F69-8BCE-1B4E-3FF4E243CE36}"/>
              </a:ext>
            </a:extLst>
          </p:cNvPr>
          <p:cNvSpPr>
            <a:spLocks noGrp="1"/>
          </p:cNvSpPr>
          <p:nvPr>
            <p:ph type="dt" sz="quarter" idx="1"/>
          </p:nvPr>
        </p:nvSpPr>
        <p:spPr>
          <a:xfrm>
            <a:off x="3901698" y="0"/>
            <a:ext cx="2984871" cy="502676"/>
          </a:xfrm>
          <a:prstGeom prst="rect">
            <a:avLst/>
          </a:prstGeom>
        </p:spPr>
        <p:txBody>
          <a:bodyPr vert="horz" lIns="96606" tIns="48303" rIns="96606" bIns="48303" rtlCol="0"/>
          <a:lstStyle>
            <a:lvl1pPr algn="r">
              <a:defRPr sz="1300"/>
            </a:lvl1pPr>
          </a:lstStyle>
          <a:p>
            <a:fld id="{DC460025-5431-456A-8A34-70D788B2EA89}" type="datetimeFigureOut">
              <a:rPr lang="en-AU" smtClean="0"/>
              <a:t>3/03/2025</a:t>
            </a:fld>
            <a:endParaRPr lang="en-AU"/>
          </a:p>
        </p:txBody>
      </p:sp>
      <p:sp>
        <p:nvSpPr>
          <p:cNvPr id="4" name="Footer Placeholder 3">
            <a:extLst>
              <a:ext uri="{FF2B5EF4-FFF2-40B4-BE49-F238E27FC236}">
                <a16:creationId xmlns:a16="http://schemas.microsoft.com/office/drawing/2014/main" id="{61387F7B-A84D-6120-7DA1-2C76A7D137B6}"/>
              </a:ext>
            </a:extLst>
          </p:cNvPr>
          <p:cNvSpPr>
            <a:spLocks noGrp="1"/>
          </p:cNvSpPr>
          <p:nvPr>
            <p:ph type="ftr" sz="quarter" idx="2"/>
          </p:nvPr>
        </p:nvSpPr>
        <p:spPr>
          <a:xfrm>
            <a:off x="0" y="9516039"/>
            <a:ext cx="2984871" cy="502674"/>
          </a:xfrm>
          <a:prstGeom prst="rect">
            <a:avLst/>
          </a:prstGeom>
        </p:spPr>
        <p:txBody>
          <a:bodyPr vert="horz" lIns="96606" tIns="48303" rIns="96606" bIns="48303" rtlCol="0" anchor="b"/>
          <a:lstStyle>
            <a:lvl1pPr algn="l">
              <a:defRPr sz="1300"/>
            </a:lvl1pPr>
          </a:lstStyle>
          <a:p>
            <a:endParaRPr lang="en-AU"/>
          </a:p>
        </p:txBody>
      </p:sp>
      <p:sp>
        <p:nvSpPr>
          <p:cNvPr id="5" name="Slide Number Placeholder 4">
            <a:extLst>
              <a:ext uri="{FF2B5EF4-FFF2-40B4-BE49-F238E27FC236}">
                <a16:creationId xmlns:a16="http://schemas.microsoft.com/office/drawing/2014/main" id="{4F0A8524-654D-9809-D816-2FAEBE136624}"/>
              </a:ext>
            </a:extLst>
          </p:cNvPr>
          <p:cNvSpPr>
            <a:spLocks noGrp="1"/>
          </p:cNvSpPr>
          <p:nvPr>
            <p:ph type="sldNum" sz="quarter" idx="3"/>
          </p:nvPr>
        </p:nvSpPr>
        <p:spPr>
          <a:xfrm>
            <a:off x="3901698" y="9516039"/>
            <a:ext cx="2984871" cy="502674"/>
          </a:xfrm>
          <a:prstGeom prst="rect">
            <a:avLst/>
          </a:prstGeom>
        </p:spPr>
        <p:txBody>
          <a:bodyPr vert="horz" lIns="96606" tIns="48303" rIns="96606" bIns="48303" rtlCol="0" anchor="b"/>
          <a:lstStyle>
            <a:lvl1pPr algn="r">
              <a:defRPr sz="1300"/>
            </a:lvl1pPr>
          </a:lstStyle>
          <a:p>
            <a:fld id="{BE364240-6FD4-4606-A112-1B2411A0EE57}" type="slidenum">
              <a:rPr lang="en-AU" smtClean="0"/>
              <a:t>‹#›</a:t>
            </a:fld>
            <a:endParaRPr lang="en-AU"/>
          </a:p>
        </p:txBody>
      </p:sp>
    </p:spTree>
    <p:extLst>
      <p:ext uri="{BB962C8B-B14F-4D97-AF65-F5344CB8AC3E}">
        <p14:creationId xmlns:p14="http://schemas.microsoft.com/office/powerpoint/2010/main" val="31947301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AU"/>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BEE1B588-D273-4466-8E11-3205E6CE7524}" type="datetimeFigureOut">
              <a:rPr lang="en-AU" smtClean="0"/>
              <a:t>3/03/2025</a:t>
            </a:fld>
            <a:endParaRPr lang="en-AU"/>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AU"/>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AU"/>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331D9359-1014-433D-B8FB-0149CACF0F73}" type="slidenum">
              <a:rPr lang="en-AU" smtClean="0"/>
              <a:t>‹#›</a:t>
            </a:fld>
            <a:endParaRPr lang="en-AU"/>
          </a:p>
        </p:txBody>
      </p:sp>
    </p:spTree>
    <p:extLst>
      <p:ext uri="{BB962C8B-B14F-4D97-AF65-F5344CB8AC3E}">
        <p14:creationId xmlns:p14="http://schemas.microsoft.com/office/powerpoint/2010/main" val="18579993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hyperlink" Target="http://www.cdbspecialists.com.au/" TargetMode="External"/><Relationship Id="rId3" Type="http://schemas.openxmlformats.org/officeDocument/2006/relationships/image" Target="../media/image15.svg"/><Relationship Id="rId7" Type="http://schemas.openxmlformats.org/officeDocument/2006/relationships/hyperlink" Target="mailto:admin@cdbspecialists.com.au" TargetMode="External"/><Relationship Id="rId12"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hyperlink" Target="mailto:support@filit.com.au" TargetMode="External"/><Relationship Id="rId5" Type="http://schemas.openxmlformats.org/officeDocument/2006/relationships/image" Target="../media/image17.png"/><Relationship Id="rId10" Type="http://schemas.openxmlformats.org/officeDocument/2006/relationships/hyperlink" Target="http://www.filit.com.au/" TargetMode="External"/><Relationship Id="rId4" Type="http://schemas.openxmlformats.org/officeDocument/2006/relationships/image" Target="../media/image16.jpeg"/><Relationship Id="rId9" Type="http://schemas.openxmlformats.org/officeDocument/2006/relationships/hyperlink" Target="https://learning.cdbspecialists.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1D8F2"/>
        </a:solidFill>
        <a:effectLst/>
      </p:bgPr>
    </p:bg>
    <p:spTree>
      <p:nvGrpSpPr>
        <p:cNvPr id="1" name=""/>
        <p:cNvGrpSpPr/>
        <p:nvPr/>
      </p:nvGrpSpPr>
      <p:grpSpPr>
        <a:xfrm>
          <a:off x="0" y="0"/>
          <a:ext cx="0" cy="0"/>
          <a:chOff x="0" y="0"/>
          <a:chExt cx="0" cy="0"/>
        </a:xfrm>
      </p:grpSpPr>
      <p:sp>
        <p:nvSpPr>
          <p:cNvPr id="2" name="Freeform 2"/>
          <p:cNvSpPr/>
          <p:nvPr/>
        </p:nvSpPr>
        <p:spPr>
          <a:xfrm>
            <a:off x="0" y="6693531"/>
            <a:ext cx="18288000" cy="4259580"/>
          </a:xfrm>
          <a:custGeom>
            <a:avLst/>
            <a:gdLst/>
            <a:ahLst/>
            <a:cxnLst/>
            <a:rect l="l" t="t" r="r" b="b"/>
            <a:pathLst>
              <a:path w="18288000" h="4259580">
                <a:moveTo>
                  <a:pt x="0" y="0"/>
                </a:moveTo>
                <a:lnTo>
                  <a:pt x="18288000" y="0"/>
                </a:lnTo>
                <a:lnTo>
                  <a:pt x="18288000" y="4259580"/>
                </a:lnTo>
                <a:lnTo>
                  <a:pt x="0" y="42595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p:nvPr/>
        </p:nvGrpSpPr>
        <p:grpSpPr>
          <a:xfrm>
            <a:off x="7837514" y="5657369"/>
            <a:ext cx="18288000" cy="1018478"/>
            <a:chOff x="0" y="0"/>
            <a:chExt cx="9665730" cy="538295"/>
          </a:xfrm>
        </p:grpSpPr>
        <p:sp>
          <p:nvSpPr>
            <p:cNvPr id="4" name="Freeform 4"/>
            <p:cNvSpPr/>
            <p:nvPr/>
          </p:nvSpPr>
          <p:spPr>
            <a:xfrm>
              <a:off x="0" y="0"/>
              <a:ext cx="9665729" cy="538295"/>
            </a:xfrm>
            <a:custGeom>
              <a:avLst/>
              <a:gdLst/>
              <a:ahLst/>
              <a:cxnLst/>
              <a:rect l="l" t="t" r="r" b="b"/>
              <a:pathLst>
                <a:path w="9665729" h="538295">
                  <a:moveTo>
                    <a:pt x="0" y="0"/>
                  </a:moveTo>
                  <a:lnTo>
                    <a:pt x="9665729" y="0"/>
                  </a:lnTo>
                  <a:lnTo>
                    <a:pt x="9665729" y="538295"/>
                  </a:lnTo>
                  <a:lnTo>
                    <a:pt x="0" y="538295"/>
                  </a:lnTo>
                  <a:close/>
                </a:path>
              </a:pathLst>
            </a:custGeom>
            <a:solidFill>
              <a:srgbClr val="3ECCB4"/>
            </a:solidFill>
          </p:spPr>
          <p:txBody>
            <a:bodyPr/>
            <a:lstStyle/>
            <a:p>
              <a:endParaRPr lang="en-AU"/>
            </a:p>
          </p:txBody>
        </p:sp>
        <p:sp>
          <p:nvSpPr>
            <p:cNvPr id="5" name="TextBox 5"/>
            <p:cNvSpPr txBox="1"/>
            <p:nvPr/>
          </p:nvSpPr>
          <p:spPr>
            <a:xfrm>
              <a:off x="0" y="-28575"/>
              <a:ext cx="9665730" cy="566870"/>
            </a:xfrm>
            <a:prstGeom prst="rect">
              <a:avLst/>
            </a:prstGeom>
          </p:spPr>
          <p:txBody>
            <a:bodyPr lIns="48876" tIns="48876" rIns="48876" bIns="48876" rtlCol="0" anchor="ctr"/>
            <a:lstStyle/>
            <a:p>
              <a:pPr algn="ctr">
                <a:lnSpc>
                  <a:spcPts val="1346"/>
                </a:lnSpc>
              </a:pPr>
              <a:endParaRPr/>
            </a:p>
          </p:txBody>
        </p:sp>
      </p:grpSp>
      <p:grpSp>
        <p:nvGrpSpPr>
          <p:cNvPr id="6" name="Group 6"/>
          <p:cNvGrpSpPr/>
          <p:nvPr/>
        </p:nvGrpSpPr>
        <p:grpSpPr>
          <a:xfrm>
            <a:off x="0" y="8548161"/>
            <a:ext cx="18288000" cy="1738839"/>
            <a:chOff x="0" y="0"/>
            <a:chExt cx="9665730" cy="919026"/>
          </a:xfrm>
        </p:grpSpPr>
        <p:sp>
          <p:nvSpPr>
            <p:cNvPr id="7" name="Freeform 7"/>
            <p:cNvSpPr/>
            <p:nvPr/>
          </p:nvSpPr>
          <p:spPr>
            <a:xfrm>
              <a:off x="0" y="0"/>
              <a:ext cx="9665729" cy="919026"/>
            </a:xfrm>
            <a:custGeom>
              <a:avLst/>
              <a:gdLst/>
              <a:ahLst/>
              <a:cxnLst/>
              <a:rect l="l" t="t" r="r" b="b"/>
              <a:pathLst>
                <a:path w="9665729" h="919026">
                  <a:moveTo>
                    <a:pt x="0" y="0"/>
                  </a:moveTo>
                  <a:lnTo>
                    <a:pt x="9665729" y="0"/>
                  </a:lnTo>
                  <a:lnTo>
                    <a:pt x="9665729" y="919026"/>
                  </a:lnTo>
                  <a:lnTo>
                    <a:pt x="0" y="919026"/>
                  </a:lnTo>
                  <a:close/>
                </a:path>
              </a:pathLst>
            </a:custGeom>
            <a:solidFill>
              <a:srgbClr val="17406D"/>
            </a:solidFill>
          </p:spPr>
          <p:txBody>
            <a:bodyPr/>
            <a:lstStyle/>
            <a:p>
              <a:endParaRPr lang="en-AU"/>
            </a:p>
          </p:txBody>
        </p:sp>
        <p:sp>
          <p:nvSpPr>
            <p:cNvPr id="8" name="TextBox 8"/>
            <p:cNvSpPr txBox="1"/>
            <p:nvPr/>
          </p:nvSpPr>
          <p:spPr>
            <a:xfrm>
              <a:off x="0" y="-28575"/>
              <a:ext cx="9665730" cy="947601"/>
            </a:xfrm>
            <a:prstGeom prst="rect">
              <a:avLst/>
            </a:prstGeom>
          </p:spPr>
          <p:txBody>
            <a:bodyPr lIns="48876" tIns="48876" rIns="48876" bIns="48876" rtlCol="0" anchor="ctr"/>
            <a:lstStyle/>
            <a:p>
              <a:pPr algn="ctr">
                <a:lnSpc>
                  <a:spcPts val="1346"/>
                </a:lnSpc>
              </a:pPr>
              <a:endParaRPr/>
            </a:p>
          </p:txBody>
        </p:sp>
      </p:grpSp>
      <p:sp>
        <p:nvSpPr>
          <p:cNvPr id="9" name="TextBox 9"/>
          <p:cNvSpPr txBox="1"/>
          <p:nvPr/>
        </p:nvSpPr>
        <p:spPr>
          <a:xfrm>
            <a:off x="447259" y="7440250"/>
            <a:ext cx="6107683" cy="2766142"/>
          </a:xfrm>
          <a:prstGeom prst="rect">
            <a:avLst/>
          </a:prstGeom>
        </p:spPr>
        <p:txBody>
          <a:bodyPr lIns="0" tIns="0" rIns="0" bIns="0" rtlCol="0" anchor="t">
            <a:spAutoFit/>
          </a:bodyPr>
          <a:lstStyle/>
          <a:p>
            <a:pPr>
              <a:lnSpc>
                <a:spcPts val="3096"/>
              </a:lnSpc>
              <a:spcBef>
                <a:spcPct val="0"/>
              </a:spcBef>
            </a:pPr>
            <a:endParaRPr/>
          </a:p>
          <a:p>
            <a:pPr>
              <a:lnSpc>
                <a:spcPts val="3096"/>
              </a:lnSpc>
              <a:spcBef>
                <a:spcPct val="0"/>
              </a:spcBef>
            </a:pPr>
            <a:endParaRPr/>
          </a:p>
          <a:p>
            <a:pPr>
              <a:lnSpc>
                <a:spcPts val="3096"/>
              </a:lnSpc>
              <a:spcBef>
                <a:spcPct val="0"/>
              </a:spcBef>
            </a:pPr>
            <a:r>
              <a:rPr lang="en-US" sz="2580" spc="24">
                <a:solidFill>
                  <a:srgbClr val="FFFFFF"/>
                </a:solidFill>
                <a:latin typeface="TT Rounds Condensed"/>
              </a:rPr>
              <a:t>Child Development and Behaviour Specialists</a:t>
            </a:r>
          </a:p>
          <a:p>
            <a:pPr>
              <a:lnSpc>
                <a:spcPts val="3096"/>
              </a:lnSpc>
              <a:spcBef>
                <a:spcPct val="0"/>
              </a:spcBef>
            </a:pPr>
            <a:r>
              <a:rPr lang="en-US" sz="2580" spc="24">
                <a:solidFill>
                  <a:srgbClr val="FFFFFF"/>
                </a:solidFill>
                <a:latin typeface="TT Rounds Condensed"/>
              </a:rPr>
              <a:t>KELLY OLDFIELD</a:t>
            </a:r>
          </a:p>
          <a:p>
            <a:pPr>
              <a:lnSpc>
                <a:spcPts val="3096"/>
              </a:lnSpc>
              <a:spcBef>
                <a:spcPct val="0"/>
              </a:spcBef>
            </a:pPr>
            <a:r>
              <a:rPr lang="en-AU" sz="2580" spc="24">
                <a:solidFill>
                  <a:srgbClr val="FFFFFF"/>
                </a:solidFill>
                <a:latin typeface="TT Rounds Condensed"/>
              </a:rPr>
              <a:t>GradDipPsych</a:t>
            </a:r>
            <a:r>
              <a:rPr lang="en-US" sz="2580" spc="24">
                <a:solidFill>
                  <a:srgbClr val="FFFFFF"/>
                </a:solidFill>
                <a:latin typeface="TT Rounds Condensed"/>
              </a:rPr>
              <a:t>(Adv) BBS(Psych)</a:t>
            </a:r>
          </a:p>
          <a:p>
            <a:pPr>
              <a:lnSpc>
                <a:spcPts val="3096"/>
              </a:lnSpc>
              <a:spcBef>
                <a:spcPct val="0"/>
              </a:spcBef>
            </a:pPr>
            <a:r>
              <a:rPr lang="en-US" sz="2580" spc="24">
                <a:solidFill>
                  <a:srgbClr val="FFFFFF"/>
                </a:solidFill>
                <a:latin typeface="TT Rounds Condensed"/>
              </a:rPr>
              <a:t>admin@cdbspecialists.com.au</a:t>
            </a:r>
          </a:p>
          <a:p>
            <a:pPr>
              <a:lnSpc>
                <a:spcPts val="3096"/>
              </a:lnSpc>
              <a:spcBef>
                <a:spcPct val="0"/>
              </a:spcBef>
            </a:pPr>
            <a:endParaRPr lang="en-US" sz="2580" spc="24">
              <a:solidFill>
                <a:srgbClr val="FFFFFF"/>
              </a:solidFill>
              <a:latin typeface="TT Rounds Condensed"/>
            </a:endParaRPr>
          </a:p>
        </p:txBody>
      </p:sp>
      <p:sp>
        <p:nvSpPr>
          <p:cNvPr id="10" name="TextBox 10"/>
          <p:cNvSpPr txBox="1"/>
          <p:nvPr/>
        </p:nvSpPr>
        <p:spPr>
          <a:xfrm>
            <a:off x="248477" y="1762148"/>
            <a:ext cx="17791044" cy="4662815"/>
          </a:xfrm>
          <a:prstGeom prst="rect">
            <a:avLst/>
          </a:prstGeom>
        </p:spPr>
        <p:txBody>
          <a:bodyPr wrap="square" lIns="0" tIns="0" rIns="0" bIns="0" rtlCol="0" anchor="t">
            <a:spAutoFit/>
          </a:bodyPr>
          <a:lstStyle/>
          <a:p>
            <a:pPr algn="ctr">
              <a:lnSpc>
                <a:spcPct val="150000"/>
              </a:lnSpc>
              <a:spcBef>
                <a:spcPct val="0"/>
              </a:spcBef>
            </a:pPr>
            <a:r>
              <a:rPr lang="en-US" sz="7200" spc="55">
                <a:solidFill>
                  <a:srgbClr val="17406D"/>
                </a:solidFill>
                <a:latin typeface="KG Ten Thousand Reasons Alt"/>
              </a:rPr>
              <a:t>Identifying </a:t>
            </a:r>
          </a:p>
          <a:p>
            <a:pPr algn="ctr">
              <a:spcBef>
                <a:spcPct val="0"/>
              </a:spcBef>
            </a:pPr>
            <a:r>
              <a:rPr lang="en-US" sz="7200" spc="55">
                <a:solidFill>
                  <a:srgbClr val="17406D"/>
                </a:solidFill>
                <a:latin typeface="KG Ten Thousand Reasons Alt"/>
              </a:rPr>
              <a:t>Function of Behaviour </a:t>
            </a:r>
          </a:p>
          <a:p>
            <a:pPr algn="ctr">
              <a:lnSpc>
                <a:spcPts val="7154"/>
              </a:lnSpc>
              <a:spcBef>
                <a:spcPct val="0"/>
              </a:spcBef>
            </a:pPr>
            <a:r>
              <a:rPr lang="en-US" sz="7200" spc="55">
                <a:solidFill>
                  <a:srgbClr val="17406D"/>
                </a:solidFill>
                <a:latin typeface="KG Ten Thousand Reasons Alt"/>
              </a:rPr>
              <a:t>and </a:t>
            </a:r>
          </a:p>
          <a:p>
            <a:pPr algn="ctr">
              <a:lnSpc>
                <a:spcPts val="7154"/>
              </a:lnSpc>
              <a:spcBef>
                <a:spcPct val="0"/>
              </a:spcBef>
            </a:pPr>
            <a:r>
              <a:rPr lang="en-US" sz="7200" spc="55">
                <a:solidFill>
                  <a:srgbClr val="17406D"/>
                </a:solidFill>
                <a:latin typeface="KG Ten Thousand Reasons Alt"/>
              </a:rPr>
              <a:t>5 Step Behaviour Modification</a:t>
            </a:r>
          </a:p>
        </p:txBody>
      </p:sp>
      <p:sp>
        <p:nvSpPr>
          <p:cNvPr id="11" name="Freeform 9">
            <a:extLst>
              <a:ext uri="{FF2B5EF4-FFF2-40B4-BE49-F238E27FC236}">
                <a16:creationId xmlns:a16="http://schemas.microsoft.com/office/drawing/2014/main" id="{6B82E043-DE21-38B2-25C9-58A0DA02938D}"/>
              </a:ext>
            </a:extLst>
          </p:cNvPr>
          <p:cNvSpPr/>
          <p:nvPr/>
        </p:nvSpPr>
        <p:spPr>
          <a:xfrm>
            <a:off x="13926232" y="8733809"/>
            <a:ext cx="3914509" cy="1313478"/>
          </a:xfrm>
          <a:custGeom>
            <a:avLst/>
            <a:gdLst/>
            <a:ahLst/>
            <a:cxnLst/>
            <a:rect l="l" t="t" r="r" b="b"/>
            <a:pathLst>
              <a:path w="3914509" h="1313478">
                <a:moveTo>
                  <a:pt x="0" y="0"/>
                </a:moveTo>
                <a:lnTo>
                  <a:pt x="3914510" y="0"/>
                </a:lnTo>
                <a:lnTo>
                  <a:pt x="3914510" y="1313477"/>
                </a:lnTo>
                <a:lnTo>
                  <a:pt x="0" y="1313477"/>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 name="Rectangle 12">
            <a:extLst>
              <a:ext uri="{FF2B5EF4-FFF2-40B4-BE49-F238E27FC236}">
                <a16:creationId xmlns:a16="http://schemas.microsoft.com/office/drawing/2014/main" id="{B365CA20-1FBC-91F9-3738-A164299F75C8}"/>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581086"/>
            <a:ext cx="18288000" cy="2704088"/>
          </a:xfrm>
          <a:custGeom>
            <a:avLst/>
            <a:gdLst/>
            <a:ahLst/>
            <a:cxnLst/>
            <a:rect l="l" t="t" r="r" b="b"/>
            <a:pathLst>
              <a:path w="18288000" h="2704088">
                <a:moveTo>
                  <a:pt x="0" y="0"/>
                </a:moveTo>
                <a:lnTo>
                  <a:pt x="18288000" y="0"/>
                </a:lnTo>
                <a:lnTo>
                  <a:pt x="18288000" y="2704088"/>
                </a:lnTo>
                <a:lnTo>
                  <a:pt x="0" y="2704088"/>
                </a:lnTo>
                <a:lnTo>
                  <a:pt x="0" y="0"/>
                </a:lnTo>
                <a:close/>
              </a:path>
            </a:pathLst>
          </a:custGeom>
          <a:blipFill>
            <a:blip r:embed="rId2">
              <a:extLst>
                <a:ext uri="{96DAC541-7B7A-43D3-8B79-37D633B846F1}">
                  <asvg:svgBlip xmlns:asvg="http://schemas.microsoft.com/office/drawing/2016/SVG/main" r:embed="rId3"/>
                </a:ext>
              </a:extLst>
            </a:blip>
            <a:stretch>
              <a:fillRect b="-57523"/>
            </a:stretch>
          </a:blipFill>
        </p:spPr>
        <p:txBody>
          <a:bodyPr/>
          <a:lstStyle/>
          <a:p>
            <a:endParaRPr lang="en-AU"/>
          </a:p>
        </p:txBody>
      </p:sp>
      <p:grpSp>
        <p:nvGrpSpPr>
          <p:cNvPr id="3" name="Group 3"/>
          <p:cNvGrpSpPr/>
          <p:nvPr/>
        </p:nvGrpSpPr>
        <p:grpSpPr>
          <a:xfrm>
            <a:off x="0" y="22186"/>
            <a:ext cx="18288000" cy="524093"/>
            <a:chOff x="0" y="0"/>
            <a:chExt cx="9665730" cy="276998"/>
          </a:xfrm>
        </p:grpSpPr>
        <p:sp>
          <p:nvSpPr>
            <p:cNvPr id="4" name="Freeform 4"/>
            <p:cNvSpPr/>
            <p:nvPr/>
          </p:nvSpPr>
          <p:spPr>
            <a:xfrm>
              <a:off x="0" y="0"/>
              <a:ext cx="9665729" cy="276998"/>
            </a:xfrm>
            <a:custGeom>
              <a:avLst/>
              <a:gdLst/>
              <a:ahLst/>
              <a:cxnLst/>
              <a:rect l="l" t="t" r="r" b="b"/>
              <a:pathLst>
                <a:path w="9665729" h="276998">
                  <a:moveTo>
                    <a:pt x="0" y="0"/>
                  </a:moveTo>
                  <a:lnTo>
                    <a:pt x="9665729" y="0"/>
                  </a:lnTo>
                  <a:lnTo>
                    <a:pt x="9665729" y="276998"/>
                  </a:lnTo>
                  <a:lnTo>
                    <a:pt x="0" y="276998"/>
                  </a:lnTo>
                  <a:close/>
                </a:path>
              </a:pathLst>
            </a:custGeom>
            <a:solidFill>
              <a:srgbClr val="3ECCB4"/>
            </a:solidFill>
          </p:spPr>
          <p:txBody>
            <a:bodyPr/>
            <a:lstStyle/>
            <a:p>
              <a:endParaRPr lang="en-AU"/>
            </a:p>
          </p:txBody>
        </p:sp>
        <p:sp>
          <p:nvSpPr>
            <p:cNvPr id="5" name="TextBox 5"/>
            <p:cNvSpPr txBox="1"/>
            <p:nvPr/>
          </p:nvSpPr>
          <p:spPr>
            <a:xfrm>
              <a:off x="0" y="-28575"/>
              <a:ext cx="9665730" cy="305573"/>
            </a:xfrm>
            <a:prstGeom prst="rect">
              <a:avLst/>
            </a:prstGeom>
          </p:spPr>
          <p:txBody>
            <a:bodyPr lIns="48876" tIns="48876" rIns="48876" bIns="48876" rtlCol="0" anchor="ctr"/>
            <a:lstStyle/>
            <a:p>
              <a:pPr algn="ctr">
                <a:lnSpc>
                  <a:spcPts val="1346"/>
                </a:lnSpc>
              </a:pPr>
              <a:endParaRPr/>
            </a:p>
          </p:txBody>
        </p:sp>
      </p:grpSp>
      <p:sp>
        <p:nvSpPr>
          <p:cNvPr id="6" name="Freeform 6"/>
          <p:cNvSpPr/>
          <p:nvPr/>
        </p:nvSpPr>
        <p:spPr>
          <a:xfrm>
            <a:off x="5859610" y="1943095"/>
            <a:ext cx="6939926" cy="6939926"/>
          </a:xfrm>
          <a:custGeom>
            <a:avLst/>
            <a:gdLst/>
            <a:ahLst/>
            <a:cxnLst/>
            <a:rect l="l" t="t" r="r" b="b"/>
            <a:pathLst>
              <a:path w="6939926" h="6939926">
                <a:moveTo>
                  <a:pt x="0" y="0"/>
                </a:moveTo>
                <a:lnTo>
                  <a:pt x="6939926" y="0"/>
                </a:lnTo>
                <a:lnTo>
                  <a:pt x="6939926" y="6939927"/>
                </a:lnTo>
                <a:lnTo>
                  <a:pt x="0" y="69399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grpSp>
        <p:nvGrpSpPr>
          <p:cNvPr id="7" name="Group 7"/>
          <p:cNvGrpSpPr/>
          <p:nvPr/>
        </p:nvGrpSpPr>
        <p:grpSpPr>
          <a:xfrm>
            <a:off x="6461880" y="2506686"/>
            <a:ext cx="5812745" cy="58127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ECCB4"/>
            </a:solidFill>
          </p:spPr>
          <p:txBody>
            <a:bodyPr/>
            <a:lstStyle/>
            <a:p>
              <a:endParaRPr lang="en-AU"/>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7126275" y="3577748"/>
            <a:ext cx="4722855" cy="4085862"/>
          </a:xfrm>
          <a:prstGeom prst="rect">
            <a:avLst/>
          </a:prstGeom>
        </p:spPr>
        <p:txBody>
          <a:bodyPr wrap="square" lIns="0" tIns="0" rIns="0" bIns="0" rtlCol="0" anchor="t">
            <a:spAutoFit/>
          </a:bodyPr>
          <a:lstStyle/>
          <a:p>
            <a:pPr algn="ctr">
              <a:lnSpc>
                <a:spcPts val="3219"/>
              </a:lnSpc>
              <a:spcBef>
                <a:spcPct val="0"/>
              </a:spcBef>
            </a:pPr>
            <a:r>
              <a:rPr lang="en-US" sz="2400">
                <a:solidFill>
                  <a:srgbClr val="17406D"/>
                </a:solidFill>
                <a:latin typeface="TT Rounds Condensed" panose="020B0604020202020204" charset="0"/>
              </a:rPr>
              <a:t>Child Development and Behaviour Specialists acknowledge the Traditional Custodians of country throughout Australia and their connections to land, sea and community. We pay our respect to their Elders, past and present and extend that respect to all Aboriginal and Torres Strait Islander peoples today. </a:t>
            </a:r>
          </a:p>
        </p:txBody>
      </p:sp>
      <p:sp>
        <p:nvSpPr>
          <p:cNvPr id="11" name="TextBox 11"/>
          <p:cNvSpPr txBox="1"/>
          <p:nvPr/>
        </p:nvSpPr>
        <p:spPr>
          <a:xfrm>
            <a:off x="2281874" y="990289"/>
            <a:ext cx="14172756" cy="1077218"/>
          </a:xfrm>
          <a:prstGeom prst="rect">
            <a:avLst/>
          </a:prstGeom>
        </p:spPr>
        <p:txBody>
          <a:bodyPr wrap="square" lIns="0" tIns="0" rIns="0" bIns="0" rtlCol="0" anchor="t">
            <a:spAutoFit/>
          </a:bodyPr>
          <a:lstStyle/>
          <a:p>
            <a:pPr algn="ctr">
              <a:lnSpc>
                <a:spcPts val="8400"/>
              </a:lnSpc>
            </a:pPr>
            <a:r>
              <a:rPr lang="en-US" sz="6600">
                <a:solidFill>
                  <a:srgbClr val="17406D"/>
                </a:solidFill>
                <a:latin typeface="KG Ten Thousand Reasons Alt"/>
              </a:rPr>
              <a:t>Acknowledgement of Country</a:t>
            </a:r>
          </a:p>
        </p:txBody>
      </p:sp>
      <p:sp>
        <p:nvSpPr>
          <p:cNvPr id="12" name="Freeform 50">
            <a:extLst>
              <a:ext uri="{FF2B5EF4-FFF2-40B4-BE49-F238E27FC236}">
                <a16:creationId xmlns:a16="http://schemas.microsoft.com/office/drawing/2014/main" id="{4F8D5DBA-B552-4193-1896-94A3897AFEE3}"/>
              </a:ext>
            </a:extLst>
          </p:cNvPr>
          <p:cNvSpPr/>
          <p:nvPr/>
        </p:nvSpPr>
        <p:spPr>
          <a:xfrm>
            <a:off x="293745" y="9296711"/>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6"/>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 name="Slide Number Placeholder 12">
            <a:extLst>
              <a:ext uri="{FF2B5EF4-FFF2-40B4-BE49-F238E27FC236}">
                <a16:creationId xmlns:a16="http://schemas.microsoft.com/office/drawing/2014/main" id="{F6E6A204-0262-E498-9BD2-D728B0B05421}"/>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16" name="TextBox 15">
            <a:extLst>
              <a:ext uri="{FF2B5EF4-FFF2-40B4-BE49-F238E27FC236}">
                <a16:creationId xmlns:a16="http://schemas.microsoft.com/office/drawing/2014/main" id="{F3C4FF42-30B5-8375-A8A3-318E51204A0F}"/>
              </a:ext>
            </a:extLst>
          </p:cNvPr>
          <p:cNvSpPr txBox="1"/>
          <p:nvPr/>
        </p:nvSpPr>
        <p:spPr>
          <a:xfrm>
            <a:off x="17482930" y="9485554"/>
            <a:ext cx="327991" cy="646331"/>
          </a:xfrm>
          <a:prstGeom prst="rect">
            <a:avLst/>
          </a:prstGeom>
          <a:noFill/>
        </p:spPr>
        <p:txBody>
          <a:bodyPr wrap="square" rtlCol="0">
            <a:spAutoFit/>
          </a:bodyPr>
          <a:lstStyle/>
          <a:p>
            <a:pPr algn="r"/>
            <a:r>
              <a:rPr lang="en-AU">
                <a:latin typeface="TT Rounds Condensed" panose="020B0604020202020204" charset="0"/>
              </a:rPr>
              <a:t>2	</a:t>
            </a:r>
          </a:p>
        </p:txBody>
      </p:sp>
      <p:sp>
        <p:nvSpPr>
          <p:cNvPr id="17" name="Rectangle 16">
            <a:extLst>
              <a:ext uri="{FF2B5EF4-FFF2-40B4-BE49-F238E27FC236}">
                <a16:creationId xmlns:a16="http://schemas.microsoft.com/office/drawing/2014/main" id="{3F321A4C-A8AC-431B-FDB3-FD3FAE9D5943}"/>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2026374" y="3945493"/>
            <a:ext cx="10287000" cy="2396014"/>
          </a:xfrm>
          <a:custGeom>
            <a:avLst/>
            <a:gdLst/>
            <a:ahLst/>
            <a:cxnLst/>
            <a:rect l="l" t="t" r="r" b="b"/>
            <a:pathLst>
              <a:path w="10287000" h="2396014">
                <a:moveTo>
                  <a:pt x="10287000" y="0"/>
                </a:moveTo>
                <a:lnTo>
                  <a:pt x="0" y="0"/>
                </a:lnTo>
                <a:lnTo>
                  <a:pt x="0" y="2396014"/>
                </a:lnTo>
                <a:lnTo>
                  <a:pt x="10287000" y="2396014"/>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p:nvPr/>
        </p:nvGrpSpPr>
        <p:grpSpPr>
          <a:xfrm>
            <a:off x="0" y="0"/>
            <a:ext cx="2640846" cy="10287000"/>
            <a:chOff x="0" y="0"/>
            <a:chExt cx="1395763" cy="5436973"/>
          </a:xfrm>
        </p:grpSpPr>
        <p:sp>
          <p:nvSpPr>
            <p:cNvPr id="4" name="Freeform 4"/>
            <p:cNvSpPr/>
            <p:nvPr/>
          </p:nvSpPr>
          <p:spPr>
            <a:xfrm>
              <a:off x="0" y="0"/>
              <a:ext cx="1395763" cy="5436973"/>
            </a:xfrm>
            <a:custGeom>
              <a:avLst/>
              <a:gdLst/>
              <a:ahLst/>
              <a:cxnLst/>
              <a:rect l="l" t="t" r="r" b="b"/>
              <a:pathLst>
                <a:path w="1395763" h="5436973">
                  <a:moveTo>
                    <a:pt x="0" y="0"/>
                  </a:moveTo>
                  <a:lnTo>
                    <a:pt x="1395763" y="0"/>
                  </a:lnTo>
                  <a:lnTo>
                    <a:pt x="1395763" y="5436973"/>
                  </a:lnTo>
                  <a:lnTo>
                    <a:pt x="0" y="5436973"/>
                  </a:lnTo>
                  <a:close/>
                </a:path>
              </a:pathLst>
            </a:custGeom>
            <a:solidFill>
              <a:srgbClr val="FFC97C"/>
            </a:solidFill>
          </p:spPr>
          <p:txBody>
            <a:bodyPr/>
            <a:lstStyle/>
            <a:p>
              <a:endParaRPr lang="en-AU"/>
            </a:p>
          </p:txBody>
        </p:sp>
        <p:sp>
          <p:nvSpPr>
            <p:cNvPr id="5" name="TextBox 5"/>
            <p:cNvSpPr txBox="1"/>
            <p:nvPr/>
          </p:nvSpPr>
          <p:spPr>
            <a:xfrm>
              <a:off x="0" y="-28575"/>
              <a:ext cx="1395763" cy="5465548"/>
            </a:xfrm>
            <a:prstGeom prst="rect">
              <a:avLst/>
            </a:prstGeom>
          </p:spPr>
          <p:txBody>
            <a:bodyPr lIns="48876" tIns="48876" rIns="48876" bIns="48876" rtlCol="0" anchor="ctr"/>
            <a:lstStyle/>
            <a:p>
              <a:pPr algn="ctr">
                <a:lnSpc>
                  <a:spcPts val="1346"/>
                </a:lnSpc>
              </a:pPr>
              <a:endParaRPr/>
            </a:p>
          </p:txBody>
        </p:sp>
      </p:grpSp>
      <p:sp>
        <p:nvSpPr>
          <p:cNvPr id="6" name="TextBox 6"/>
          <p:cNvSpPr txBox="1"/>
          <p:nvPr/>
        </p:nvSpPr>
        <p:spPr>
          <a:xfrm>
            <a:off x="4539271" y="3032629"/>
            <a:ext cx="13524590" cy="6565900"/>
          </a:xfrm>
          <a:prstGeom prst="rect">
            <a:avLst/>
          </a:prstGeom>
        </p:spPr>
        <p:txBody>
          <a:bodyPr lIns="0" tIns="0" rIns="0" bIns="0" rtlCol="0" anchor="t">
            <a:spAutoFit/>
          </a:bodyPr>
          <a:lstStyle/>
          <a:p>
            <a:pPr>
              <a:lnSpc>
                <a:spcPts val="3247"/>
              </a:lnSpc>
              <a:spcBef>
                <a:spcPct val="0"/>
              </a:spcBef>
            </a:pPr>
            <a:r>
              <a:rPr lang="en-US" sz="2800" spc="25">
                <a:solidFill>
                  <a:srgbClr val="17406D"/>
                </a:solidFill>
                <a:latin typeface="TT Rounds Condensed"/>
              </a:rPr>
              <a:t>A behaviour is an action, process or activity which begins with a response to external or internal stimuli. These behaviours can be observed and measured to support the behaviour modification process.</a:t>
            </a:r>
          </a:p>
          <a:p>
            <a:pPr>
              <a:lnSpc>
                <a:spcPts val="3247"/>
              </a:lnSpc>
              <a:spcBef>
                <a:spcPct val="0"/>
              </a:spcBef>
            </a:pPr>
            <a:endParaRPr lang="en-US" sz="2800" spc="25">
              <a:solidFill>
                <a:srgbClr val="17406D"/>
              </a:solidFill>
              <a:latin typeface="TT Rounds Condensed"/>
            </a:endParaRPr>
          </a:p>
          <a:p>
            <a:pPr>
              <a:lnSpc>
                <a:spcPts val="3247"/>
              </a:lnSpc>
              <a:spcBef>
                <a:spcPct val="0"/>
              </a:spcBef>
            </a:pPr>
            <a:r>
              <a:rPr lang="en-US" sz="2800" spc="25">
                <a:solidFill>
                  <a:srgbClr val="17406D"/>
                </a:solidFill>
                <a:latin typeface="TT Rounds Condensed"/>
              </a:rPr>
              <a:t>Human behaviour can be </a:t>
            </a:r>
            <a:r>
              <a:rPr lang="en-AU" sz="2800" spc="25">
                <a:solidFill>
                  <a:srgbClr val="17406D"/>
                </a:solidFill>
                <a:latin typeface="TT Rounds Condensed"/>
              </a:rPr>
              <a:t>categorised</a:t>
            </a:r>
            <a:r>
              <a:rPr lang="en-US" sz="2800" spc="25">
                <a:solidFill>
                  <a:srgbClr val="17406D"/>
                </a:solidFill>
                <a:latin typeface="TT Rounds Condensed"/>
              </a:rPr>
              <a:t> into four Functions of Behaviour</a:t>
            </a:r>
          </a:p>
          <a:p>
            <a:pPr marL="584237" lvl="1" indent="-292118">
              <a:lnSpc>
                <a:spcPts val="3247"/>
              </a:lnSpc>
              <a:buFont typeface="Arial"/>
              <a:buChar char="•"/>
            </a:pPr>
            <a:r>
              <a:rPr lang="en-US" sz="2800" spc="25">
                <a:solidFill>
                  <a:srgbClr val="17406D"/>
                </a:solidFill>
                <a:latin typeface="TT Rounds Condensed"/>
              </a:rPr>
              <a:t>Attention</a:t>
            </a:r>
          </a:p>
          <a:p>
            <a:pPr marL="584237" lvl="1" indent="-292118">
              <a:lnSpc>
                <a:spcPts val="3247"/>
              </a:lnSpc>
              <a:buFont typeface="Arial"/>
              <a:buChar char="•"/>
            </a:pPr>
            <a:r>
              <a:rPr lang="en-US" sz="2800" spc="25">
                <a:solidFill>
                  <a:srgbClr val="17406D"/>
                </a:solidFill>
                <a:latin typeface="TT Rounds Condensed"/>
              </a:rPr>
              <a:t>Tangibles or Activities</a:t>
            </a:r>
          </a:p>
          <a:p>
            <a:pPr marL="584237" lvl="1" indent="-292118">
              <a:lnSpc>
                <a:spcPts val="3247"/>
              </a:lnSpc>
              <a:buFont typeface="Arial"/>
              <a:buChar char="•"/>
            </a:pPr>
            <a:r>
              <a:rPr lang="en-US" sz="2800" spc="25">
                <a:solidFill>
                  <a:srgbClr val="17406D"/>
                </a:solidFill>
                <a:latin typeface="TT Rounds Condensed"/>
              </a:rPr>
              <a:t>Escape or Avoidance</a:t>
            </a:r>
          </a:p>
          <a:p>
            <a:pPr marL="584237" lvl="1" indent="-292118">
              <a:lnSpc>
                <a:spcPts val="3247"/>
              </a:lnSpc>
              <a:buFont typeface="Arial"/>
              <a:buChar char="•"/>
            </a:pPr>
            <a:r>
              <a:rPr lang="en-US" sz="2800" spc="25">
                <a:solidFill>
                  <a:srgbClr val="17406D"/>
                </a:solidFill>
                <a:latin typeface="TT Rounds Condensed"/>
              </a:rPr>
              <a:t>Sensory </a:t>
            </a:r>
          </a:p>
          <a:p>
            <a:pPr>
              <a:lnSpc>
                <a:spcPts val="3247"/>
              </a:lnSpc>
              <a:spcBef>
                <a:spcPct val="0"/>
              </a:spcBef>
            </a:pPr>
            <a:endParaRPr lang="en-US" sz="2800" spc="25">
              <a:solidFill>
                <a:srgbClr val="17406D"/>
              </a:solidFill>
              <a:latin typeface="TT Rounds Condensed"/>
            </a:endParaRPr>
          </a:p>
          <a:p>
            <a:pPr>
              <a:lnSpc>
                <a:spcPts val="3247"/>
              </a:lnSpc>
              <a:spcBef>
                <a:spcPct val="0"/>
              </a:spcBef>
            </a:pPr>
            <a:r>
              <a:rPr lang="en-US" sz="2800" spc="25">
                <a:solidFill>
                  <a:srgbClr val="17406D"/>
                </a:solidFill>
                <a:latin typeface="TT Rounds Condensed"/>
              </a:rPr>
              <a:t>Functions of behaviour is best described as the likely reason “why” the behaviour has occurred.  Understanding the functions or the “why” can help to recognise the motivation behind one’s responses, actions, or behaviours within the environment. </a:t>
            </a:r>
          </a:p>
          <a:p>
            <a:pPr>
              <a:lnSpc>
                <a:spcPts val="3247"/>
              </a:lnSpc>
              <a:spcBef>
                <a:spcPct val="0"/>
              </a:spcBef>
            </a:pPr>
            <a:endParaRPr lang="en-US" sz="3200" spc="25">
              <a:solidFill>
                <a:srgbClr val="17406D"/>
              </a:solidFill>
              <a:latin typeface="TT Rounds Condensed"/>
            </a:endParaRPr>
          </a:p>
          <a:p>
            <a:pPr>
              <a:lnSpc>
                <a:spcPts val="3247"/>
              </a:lnSpc>
              <a:spcBef>
                <a:spcPct val="0"/>
              </a:spcBef>
            </a:pPr>
            <a:endParaRPr lang="en-US" sz="2706" spc="25">
              <a:solidFill>
                <a:srgbClr val="17406D"/>
              </a:solidFill>
              <a:latin typeface="TT Rounds Condensed"/>
            </a:endParaRPr>
          </a:p>
          <a:p>
            <a:pPr>
              <a:lnSpc>
                <a:spcPts val="3247"/>
              </a:lnSpc>
              <a:spcBef>
                <a:spcPct val="0"/>
              </a:spcBef>
            </a:pPr>
            <a:r>
              <a:rPr lang="en-US" sz="2706" spc="25">
                <a:solidFill>
                  <a:srgbClr val="17406D"/>
                </a:solidFill>
                <a:latin typeface="TT Rounds Condensed"/>
              </a:rPr>
              <a:t> </a:t>
            </a:r>
          </a:p>
        </p:txBody>
      </p:sp>
      <p:sp>
        <p:nvSpPr>
          <p:cNvPr id="7" name="TextBox 7"/>
          <p:cNvSpPr txBox="1"/>
          <p:nvPr/>
        </p:nvSpPr>
        <p:spPr>
          <a:xfrm>
            <a:off x="2381705" y="1388128"/>
            <a:ext cx="13524590" cy="956031"/>
          </a:xfrm>
          <a:prstGeom prst="rect">
            <a:avLst/>
          </a:prstGeom>
        </p:spPr>
        <p:txBody>
          <a:bodyPr lIns="0" tIns="0" rIns="0" bIns="0" rtlCol="0" anchor="t">
            <a:spAutoFit/>
          </a:bodyPr>
          <a:lstStyle/>
          <a:p>
            <a:pPr algn="ctr">
              <a:lnSpc>
                <a:spcPts val="7279"/>
              </a:lnSpc>
            </a:pPr>
            <a:r>
              <a:rPr lang="en-US" sz="6600">
                <a:solidFill>
                  <a:srgbClr val="17406D"/>
                </a:solidFill>
                <a:latin typeface="KG Ten Thousand Reasons Alt"/>
              </a:rPr>
              <a:t>Introduction</a:t>
            </a:r>
          </a:p>
        </p:txBody>
      </p:sp>
      <p:sp>
        <p:nvSpPr>
          <p:cNvPr id="8" name="Rectangle 7">
            <a:extLst>
              <a:ext uri="{FF2B5EF4-FFF2-40B4-BE49-F238E27FC236}">
                <a16:creationId xmlns:a16="http://schemas.microsoft.com/office/drawing/2014/main" id="{BBE86890-4E1E-4F18-5047-B42B8012735C}"/>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9" name="Freeform 50">
            <a:extLst>
              <a:ext uri="{FF2B5EF4-FFF2-40B4-BE49-F238E27FC236}">
                <a16:creationId xmlns:a16="http://schemas.microsoft.com/office/drawing/2014/main" id="{E9D1C79F-63BE-0B62-16E2-A64E72174461}"/>
              </a:ext>
            </a:extLst>
          </p:cNvPr>
          <p:cNvSpPr/>
          <p:nvPr/>
        </p:nvSpPr>
        <p:spPr>
          <a:xfrm>
            <a:off x="326358" y="9264980"/>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0" name="TextBox 9">
            <a:extLst>
              <a:ext uri="{FF2B5EF4-FFF2-40B4-BE49-F238E27FC236}">
                <a16:creationId xmlns:a16="http://schemas.microsoft.com/office/drawing/2014/main" id="{F4BAEBD0-1539-A6DC-42AF-97B8083650C6}"/>
              </a:ext>
            </a:extLst>
          </p:cNvPr>
          <p:cNvSpPr txBox="1"/>
          <p:nvPr/>
        </p:nvSpPr>
        <p:spPr>
          <a:xfrm>
            <a:off x="17463052" y="9501809"/>
            <a:ext cx="600809" cy="369332"/>
          </a:xfrm>
          <a:prstGeom prst="rect">
            <a:avLst/>
          </a:prstGeom>
          <a:noFill/>
        </p:spPr>
        <p:txBody>
          <a:bodyPr wrap="square" rtlCol="0">
            <a:spAutoFit/>
          </a:bodyPr>
          <a:lstStyle/>
          <a:p>
            <a:pPr algn="r"/>
            <a:r>
              <a:rPr lang="en-AU">
                <a:latin typeface="TT Rounds Condensed" panose="020B0604020202020204" charset="0"/>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581086"/>
            <a:ext cx="18288000" cy="2762516"/>
          </a:xfrm>
          <a:custGeom>
            <a:avLst/>
            <a:gdLst/>
            <a:ahLst/>
            <a:cxnLst/>
            <a:rect l="l" t="t" r="r" b="b"/>
            <a:pathLst>
              <a:path w="18288000" h="2762516">
                <a:moveTo>
                  <a:pt x="0" y="0"/>
                </a:moveTo>
                <a:lnTo>
                  <a:pt x="18288000" y="0"/>
                </a:lnTo>
                <a:lnTo>
                  <a:pt x="18288000" y="2762516"/>
                </a:lnTo>
                <a:lnTo>
                  <a:pt x="0" y="2762516"/>
                </a:lnTo>
                <a:lnTo>
                  <a:pt x="0" y="0"/>
                </a:lnTo>
                <a:close/>
              </a:path>
            </a:pathLst>
          </a:custGeom>
          <a:blipFill>
            <a:blip r:embed="rId2">
              <a:extLst>
                <a:ext uri="{96DAC541-7B7A-43D3-8B79-37D633B846F1}">
                  <asvg:svgBlip xmlns:asvg="http://schemas.microsoft.com/office/drawing/2016/SVG/main" r:embed="rId3"/>
                </a:ext>
              </a:extLst>
            </a:blip>
            <a:stretch>
              <a:fillRect b="-54192"/>
            </a:stretch>
          </a:blipFill>
        </p:spPr>
        <p:txBody>
          <a:bodyPr/>
          <a:lstStyle/>
          <a:p>
            <a:endParaRPr lang="en-AU"/>
          </a:p>
        </p:txBody>
      </p:sp>
      <p:grpSp>
        <p:nvGrpSpPr>
          <p:cNvPr id="3" name="Group 3"/>
          <p:cNvGrpSpPr/>
          <p:nvPr/>
        </p:nvGrpSpPr>
        <p:grpSpPr>
          <a:xfrm>
            <a:off x="0" y="0"/>
            <a:ext cx="18288000" cy="546278"/>
            <a:chOff x="0" y="0"/>
            <a:chExt cx="9665730" cy="288724"/>
          </a:xfrm>
        </p:grpSpPr>
        <p:sp>
          <p:nvSpPr>
            <p:cNvPr id="4" name="Freeform 4"/>
            <p:cNvSpPr/>
            <p:nvPr/>
          </p:nvSpPr>
          <p:spPr>
            <a:xfrm>
              <a:off x="0" y="0"/>
              <a:ext cx="9665729" cy="288724"/>
            </a:xfrm>
            <a:custGeom>
              <a:avLst/>
              <a:gdLst/>
              <a:ahLst/>
              <a:cxnLst/>
              <a:rect l="l" t="t" r="r" b="b"/>
              <a:pathLst>
                <a:path w="9665729" h="288724">
                  <a:moveTo>
                    <a:pt x="0" y="0"/>
                  </a:moveTo>
                  <a:lnTo>
                    <a:pt x="9665729" y="0"/>
                  </a:lnTo>
                  <a:lnTo>
                    <a:pt x="9665729" y="288724"/>
                  </a:lnTo>
                  <a:lnTo>
                    <a:pt x="0" y="288724"/>
                  </a:lnTo>
                  <a:close/>
                </a:path>
              </a:pathLst>
            </a:custGeom>
            <a:solidFill>
              <a:srgbClr val="3ECCB4"/>
            </a:solidFill>
          </p:spPr>
          <p:txBody>
            <a:bodyPr/>
            <a:lstStyle/>
            <a:p>
              <a:endParaRPr lang="en-AU"/>
            </a:p>
          </p:txBody>
        </p:sp>
        <p:sp>
          <p:nvSpPr>
            <p:cNvPr id="5" name="TextBox 5"/>
            <p:cNvSpPr txBox="1"/>
            <p:nvPr/>
          </p:nvSpPr>
          <p:spPr>
            <a:xfrm>
              <a:off x="0" y="-28575"/>
              <a:ext cx="9665730" cy="317299"/>
            </a:xfrm>
            <a:prstGeom prst="rect">
              <a:avLst/>
            </a:prstGeom>
          </p:spPr>
          <p:txBody>
            <a:bodyPr lIns="48876" tIns="48876" rIns="48876" bIns="48876" rtlCol="0" anchor="ctr"/>
            <a:lstStyle/>
            <a:p>
              <a:pPr algn="ctr">
                <a:lnSpc>
                  <a:spcPts val="1346"/>
                </a:lnSpc>
              </a:pPr>
              <a:endParaRPr/>
            </a:p>
          </p:txBody>
        </p:sp>
      </p:grpSp>
      <p:graphicFrame>
        <p:nvGraphicFramePr>
          <p:cNvPr id="6" name="Table 6"/>
          <p:cNvGraphicFramePr>
            <a:graphicFrameLocks noGrp="1"/>
          </p:cNvGraphicFramePr>
          <p:nvPr>
            <p:extLst>
              <p:ext uri="{D42A27DB-BD31-4B8C-83A1-F6EECF244321}">
                <p14:modId xmlns:p14="http://schemas.microsoft.com/office/powerpoint/2010/main" val="3799423824"/>
              </p:ext>
            </p:extLst>
          </p:nvPr>
        </p:nvGraphicFramePr>
        <p:xfrm>
          <a:off x="526897" y="4021717"/>
          <a:ext cx="17234202" cy="6006668"/>
        </p:xfrm>
        <a:graphic>
          <a:graphicData uri="http://schemas.openxmlformats.org/drawingml/2006/table">
            <a:tbl>
              <a:tblPr/>
              <a:tblGrid>
                <a:gridCol w="2879926">
                  <a:extLst>
                    <a:ext uri="{9D8B030D-6E8A-4147-A177-3AD203B41FA5}">
                      <a16:colId xmlns:a16="http://schemas.microsoft.com/office/drawing/2014/main" val="20000"/>
                    </a:ext>
                  </a:extLst>
                </a:gridCol>
                <a:gridCol w="4526900">
                  <a:extLst>
                    <a:ext uri="{9D8B030D-6E8A-4147-A177-3AD203B41FA5}">
                      <a16:colId xmlns:a16="http://schemas.microsoft.com/office/drawing/2014/main" val="20001"/>
                    </a:ext>
                  </a:extLst>
                </a:gridCol>
                <a:gridCol w="5330955">
                  <a:extLst>
                    <a:ext uri="{9D8B030D-6E8A-4147-A177-3AD203B41FA5}">
                      <a16:colId xmlns:a16="http://schemas.microsoft.com/office/drawing/2014/main" val="20002"/>
                    </a:ext>
                  </a:extLst>
                </a:gridCol>
                <a:gridCol w="4496421">
                  <a:extLst>
                    <a:ext uri="{9D8B030D-6E8A-4147-A177-3AD203B41FA5}">
                      <a16:colId xmlns:a16="http://schemas.microsoft.com/office/drawing/2014/main" val="20003"/>
                    </a:ext>
                  </a:extLst>
                </a:gridCol>
              </a:tblGrid>
              <a:tr h="838260">
                <a:tc>
                  <a:txBody>
                    <a:bodyPr/>
                    <a:lstStyle/>
                    <a:p>
                      <a:pPr algn="ctr">
                        <a:lnSpc>
                          <a:spcPts val="2826"/>
                        </a:lnSpc>
                        <a:defRPr/>
                      </a:pPr>
                      <a:r>
                        <a:rPr lang="en-US" sz="2700" spc="22" baseline="0">
                          <a:solidFill>
                            <a:srgbClr val="17406D"/>
                          </a:solidFill>
                          <a:latin typeface="TT Rounds Condensed"/>
                        </a:rPr>
                        <a:t>When it can occur</a:t>
                      </a:r>
                    </a:p>
                  </a:txBody>
                  <a:tcPr marL="69604" marR="69604" marT="69604" marB="69604" anchor="ctr">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C1D8F2"/>
                    </a:solidFill>
                  </a:tcPr>
                </a:tc>
                <a:tc>
                  <a:txBody>
                    <a:bodyPr/>
                    <a:lstStyle/>
                    <a:p>
                      <a:pPr algn="ctr">
                        <a:lnSpc>
                          <a:spcPts val="2826"/>
                        </a:lnSpc>
                        <a:defRPr/>
                      </a:pPr>
                      <a:r>
                        <a:rPr lang="en-US" sz="2700" spc="22" baseline="0">
                          <a:solidFill>
                            <a:srgbClr val="17406D"/>
                          </a:solidFill>
                          <a:latin typeface="TT Rounds Condensed"/>
                        </a:rPr>
                        <a:t>Seeking Sensory</a:t>
                      </a:r>
                      <a:endParaRPr lang="en-US" sz="2700" baseline="0"/>
                    </a:p>
                  </a:txBody>
                  <a:tcPr marL="69604" marR="69604" marT="69604" marB="69604" anchor="ctr">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C1D8F2"/>
                    </a:solidFill>
                  </a:tcPr>
                </a:tc>
                <a:tc>
                  <a:txBody>
                    <a:bodyPr/>
                    <a:lstStyle/>
                    <a:p>
                      <a:pPr algn="ctr">
                        <a:lnSpc>
                          <a:spcPts val="2826"/>
                        </a:lnSpc>
                        <a:defRPr/>
                      </a:pPr>
                      <a:r>
                        <a:rPr lang="en-US" sz="2700" spc="22" baseline="0">
                          <a:solidFill>
                            <a:srgbClr val="17406D"/>
                          </a:solidFill>
                          <a:latin typeface="TT Rounds Condensed"/>
                        </a:rPr>
                        <a:t>Avoiding Sensory</a:t>
                      </a:r>
                      <a:endParaRPr lang="en-US" sz="2700" baseline="0"/>
                    </a:p>
                  </a:txBody>
                  <a:tcPr marL="69604" marR="69604" marT="69604" marB="69604" anchor="ctr">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C1D8F2"/>
                    </a:solidFill>
                  </a:tcPr>
                </a:tc>
                <a:tc>
                  <a:txBody>
                    <a:bodyPr/>
                    <a:lstStyle/>
                    <a:p>
                      <a:pPr algn="ctr">
                        <a:lnSpc>
                          <a:spcPts val="2826"/>
                        </a:lnSpc>
                        <a:defRPr/>
                      </a:pPr>
                      <a:r>
                        <a:rPr lang="en-US" sz="2700" spc="22" baseline="0">
                          <a:solidFill>
                            <a:srgbClr val="17406D"/>
                          </a:solidFill>
                          <a:latin typeface="TT Rounds Condensed"/>
                        </a:rPr>
                        <a:t>8 Perceptions of Sensory</a:t>
                      </a:r>
                      <a:endParaRPr lang="en-US" sz="2700" baseline="0"/>
                    </a:p>
                  </a:txBody>
                  <a:tcPr marL="69604" marR="69604" marT="69604" marB="69604" anchor="ctr">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C1D8F2"/>
                    </a:solidFill>
                  </a:tcPr>
                </a:tc>
                <a:extLst>
                  <a:ext uri="{0D108BD9-81ED-4DB2-BD59-A6C34878D82A}">
                    <a16:rowId xmlns:a16="http://schemas.microsoft.com/office/drawing/2014/main" val="10000"/>
                  </a:ext>
                </a:extLst>
              </a:tr>
              <a:tr h="4860492">
                <a:tc>
                  <a:txBody>
                    <a:bodyPr/>
                    <a:lstStyle/>
                    <a:p>
                      <a:pPr algn="l">
                        <a:lnSpc>
                          <a:spcPts val="2210"/>
                        </a:lnSpc>
                        <a:defRPr/>
                      </a:pPr>
                      <a:endParaRPr lang="en-US" sz="2200" baseline="0">
                        <a:solidFill>
                          <a:srgbClr val="17406D"/>
                        </a:solidFill>
                        <a:latin typeface="TT Rounds Condensed"/>
                      </a:endParaRPr>
                    </a:p>
                    <a:p>
                      <a:pPr algn="l">
                        <a:lnSpc>
                          <a:spcPts val="2210"/>
                        </a:lnSpc>
                        <a:defRPr/>
                      </a:pPr>
                      <a:r>
                        <a:rPr lang="en-US" sz="2200" baseline="0">
                          <a:solidFill>
                            <a:srgbClr val="17406D"/>
                          </a:solidFill>
                          <a:latin typeface="TT Rounds Condensed"/>
                        </a:rPr>
                        <a:t>Most people both seek and avoid sensory input continuously in their everyday life.</a:t>
                      </a:r>
                      <a:endParaRPr lang="en-US" sz="2200" baseline="0"/>
                    </a:p>
                    <a:p>
                      <a:pPr algn="l">
                        <a:lnSpc>
                          <a:spcPts val="2210"/>
                        </a:lnSpc>
                      </a:pPr>
                      <a:endParaRPr lang="en-US" sz="2200" baseline="0"/>
                    </a:p>
                    <a:p>
                      <a:pPr algn="l">
                        <a:lnSpc>
                          <a:spcPts val="2210"/>
                        </a:lnSpc>
                      </a:pPr>
                      <a:endParaRPr lang="en-US" sz="2200" baseline="0"/>
                    </a:p>
                  </a:txBody>
                  <a:tcPr marL="69604" marR="69604" marT="69604" marB="69604">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D8F5F0"/>
                    </a:solidFill>
                  </a:tcPr>
                </a:tc>
                <a:tc>
                  <a:txBody>
                    <a:bodyPr/>
                    <a:lstStyle/>
                    <a:p>
                      <a:pPr algn="l">
                        <a:lnSpc>
                          <a:spcPts val="2210"/>
                        </a:lnSpc>
                        <a:defRPr/>
                      </a:pPr>
                      <a:endParaRPr lang="en-US" sz="2200" spc="17" baseline="0">
                        <a:solidFill>
                          <a:srgbClr val="17406D"/>
                        </a:solidFill>
                        <a:latin typeface="TT Rounds Condensed"/>
                      </a:endParaRPr>
                    </a:p>
                    <a:p>
                      <a:pPr algn="l">
                        <a:lnSpc>
                          <a:spcPts val="2210"/>
                        </a:lnSpc>
                        <a:defRPr/>
                      </a:pPr>
                      <a:r>
                        <a:rPr lang="en-US" sz="2200" spc="17" baseline="0">
                          <a:solidFill>
                            <a:srgbClr val="17406D"/>
                          </a:solidFill>
                          <a:latin typeface="TT Rounds Condensed"/>
                        </a:rPr>
                        <a:t>Sensory seeking behaviours are when a person is looking for more sensory stimulation than the current situation provides (hyposensitive). Sensory input can soothe an overloaded system.</a:t>
                      </a:r>
                      <a:endParaRPr lang="en-US" sz="2200" baseline="0"/>
                    </a:p>
                    <a:p>
                      <a:pPr algn="l">
                        <a:lnSpc>
                          <a:spcPts val="2210"/>
                        </a:lnSpc>
                      </a:pPr>
                      <a:endParaRPr lang="en-US" sz="2200" baseline="0"/>
                    </a:p>
                    <a:p>
                      <a:pPr algn="l">
                        <a:lnSpc>
                          <a:spcPts val="2210"/>
                        </a:lnSpc>
                      </a:pPr>
                      <a:r>
                        <a:rPr lang="en-US" sz="2200" spc="17" baseline="0">
                          <a:solidFill>
                            <a:srgbClr val="17406D"/>
                          </a:solidFill>
                          <a:latin typeface="TT Rounds Condensed"/>
                        </a:rPr>
                        <a:t>Examples of sensory seeking behaviours:</a:t>
                      </a:r>
                    </a:p>
                    <a:p>
                      <a:pPr algn="l">
                        <a:lnSpc>
                          <a:spcPts val="2210"/>
                        </a:lnSpc>
                      </a:pPr>
                      <a:endParaRPr lang="en-US" sz="2200" spc="17" baseline="0">
                        <a:solidFill>
                          <a:srgbClr val="17406D"/>
                        </a:solidFill>
                        <a:latin typeface="TT Rounds Condensed"/>
                      </a:endParaRPr>
                    </a:p>
                    <a:p>
                      <a:pPr marL="333317" lvl="1" indent="-166658" algn="l">
                        <a:lnSpc>
                          <a:spcPts val="2210"/>
                        </a:lnSpc>
                        <a:buFont typeface="Arial"/>
                        <a:buChar char="•"/>
                      </a:pPr>
                      <a:r>
                        <a:rPr lang="en-US" sz="2200" spc="17" baseline="0">
                          <a:solidFill>
                            <a:srgbClr val="17406D"/>
                          </a:solidFill>
                          <a:latin typeface="TT Rounds Condensed"/>
                        </a:rPr>
                        <a:t>Making loud noises</a:t>
                      </a:r>
                    </a:p>
                    <a:p>
                      <a:pPr marL="333317" lvl="1" indent="-166658" algn="l">
                        <a:lnSpc>
                          <a:spcPts val="2210"/>
                        </a:lnSpc>
                        <a:buFont typeface="Arial"/>
                        <a:buChar char="•"/>
                      </a:pPr>
                      <a:r>
                        <a:rPr lang="en-US" sz="2200" spc="17" baseline="0">
                          <a:solidFill>
                            <a:srgbClr val="17406D"/>
                          </a:solidFill>
                          <a:latin typeface="TT Rounds Condensed"/>
                        </a:rPr>
                        <a:t>Rough Play</a:t>
                      </a:r>
                    </a:p>
                    <a:p>
                      <a:pPr marL="333317" lvl="1" indent="-166658" algn="l">
                        <a:lnSpc>
                          <a:spcPts val="2210"/>
                        </a:lnSpc>
                        <a:buFont typeface="Arial"/>
                        <a:buChar char="•"/>
                      </a:pPr>
                      <a:r>
                        <a:rPr lang="en-US" sz="2200" spc="17" baseline="0">
                          <a:solidFill>
                            <a:srgbClr val="17406D"/>
                          </a:solidFill>
                          <a:latin typeface="TT Rounds Condensed"/>
                        </a:rPr>
                        <a:t>Chewing (often non-food items)</a:t>
                      </a:r>
                    </a:p>
                    <a:p>
                      <a:pPr marL="333317" lvl="1" indent="-166658" algn="l">
                        <a:lnSpc>
                          <a:spcPts val="2210"/>
                        </a:lnSpc>
                        <a:buFont typeface="Arial"/>
                        <a:buChar char="•"/>
                      </a:pPr>
                      <a:r>
                        <a:rPr lang="en-US" sz="2200" spc="17" baseline="0">
                          <a:solidFill>
                            <a:srgbClr val="17406D"/>
                          </a:solidFill>
                          <a:latin typeface="TT Rounds Condensed"/>
                        </a:rPr>
                        <a:t>Proximity to people (standing too close)</a:t>
                      </a:r>
                    </a:p>
                    <a:p>
                      <a:pPr marL="333317" lvl="1" indent="-166658" algn="l">
                        <a:lnSpc>
                          <a:spcPts val="2210"/>
                        </a:lnSpc>
                      </a:pPr>
                      <a:endParaRPr lang="en-US" sz="2200" spc="17" baseline="0">
                        <a:solidFill>
                          <a:srgbClr val="17406D"/>
                        </a:solidFill>
                        <a:latin typeface="TT Rounds Condensed"/>
                      </a:endParaRPr>
                    </a:p>
                    <a:p>
                      <a:pPr algn="l">
                        <a:lnSpc>
                          <a:spcPts val="2210"/>
                        </a:lnSpc>
                      </a:pPr>
                      <a:endParaRPr lang="en-US" sz="2200" spc="17" baseline="0">
                        <a:solidFill>
                          <a:srgbClr val="17406D"/>
                        </a:solidFill>
                        <a:latin typeface="TT Rounds Condensed"/>
                      </a:endParaRPr>
                    </a:p>
                  </a:txBody>
                  <a:tcPr marL="69604" marR="69604" marT="69604" marB="69604">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D8F5F0"/>
                    </a:solidFill>
                  </a:tcPr>
                </a:tc>
                <a:tc>
                  <a:txBody>
                    <a:bodyPr/>
                    <a:lstStyle/>
                    <a:p>
                      <a:pPr algn="l">
                        <a:lnSpc>
                          <a:spcPts val="2210"/>
                        </a:lnSpc>
                        <a:defRPr/>
                      </a:pPr>
                      <a:endParaRPr lang="en-US" sz="2200" spc="17" baseline="0">
                        <a:solidFill>
                          <a:srgbClr val="17406D"/>
                        </a:solidFill>
                        <a:latin typeface="TT Rounds Condensed"/>
                      </a:endParaRPr>
                    </a:p>
                    <a:p>
                      <a:pPr algn="l">
                        <a:lnSpc>
                          <a:spcPts val="2210"/>
                        </a:lnSpc>
                        <a:defRPr/>
                      </a:pPr>
                      <a:r>
                        <a:rPr lang="en-US" sz="2200" spc="17" baseline="0">
                          <a:solidFill>
                            <a:srgbClr val="17406D"/>
                          </a:solidFill>
                          <a:latin typeface="TT Rounds Condensed"/>
                        </a:rPr>
                        <a:t>Sensory avoiding behaviours occur when a person is oversensitive to sensory input and therefore needs to avoid further stimulation (hypersensitive). Often at times these people can experience more sensory input than the average person.</a:t>
                      </a:r>
                      <a:endParaRPr lang="en-US" sz="2200" baseline="0"/>
                    </a:p>
                    <a:p>
                      <a:pPr algn="l">
                        <a:lnSpc>
                          <a:spcPts val="2210"/>
                        </a:lnSpc>
                      </a:pPr>
                      <a:endParaRPr lang="en-US" sz="2200" baseline="0"/>
                    </a:p>
                    <a:p>
                      <a:pPr algn="l">
                        <a:lnSpc>
                          <a:spcPts val="2210"/>
                        </a:lnSpc>
                      </a:pPr>
                      <a:r>
                        <a:rPr lang="en-US" sz="2200" spc="17" baseline="0">
                          <a:solidFill>
                            <a:srgbClr val="17406D"/>
                          </a:solidFill>
                          <a:latin typeface="TT Rounds Condensed"/>
                        </a:rPr>
                        <a:t>Examples of sensory avoiding behaviours:             </a:t>
                      </a:r>
                    </a:p>
                    <a:p>
                      <a:pPr algn="l">
                        <a:lnSpc>
                          <a:spcPts val="2210"/>
                        </a:lnSpc>
                      </a:pPr>
                      <a:endParaRPr lang="en-US" sz="2200" spc="17" baseline="0">
                        <a:solidFill>
                          <a:srgbClr val="17406D"/>
                        </a:solidFill>
                        <a:latin typeface="TT Rounds Condensed"/>
                      </a:endParaRPr>
                    </a:p>
                    <a:p>
                      <a:pPr marL="342900" indent="-342900" algn="l">
                        <a:lnSpc>
                          <a:spcPts val="2210"/>
                        </a:lnSpc>
                        <a:buFont typeface="Arial" panose="020B0604020202020204" pitchFamily="34" charset="0"/>
                        <a:buChar char="•"/>
                      </a:pPr>
                      <a:r>
                        <a:rPr lang="en-US" sz="2200" spc="17" baseline="0">
                          <a:solidFill>
                            <a:srgbClr val="17406D"/>
                          </a:solidFill>
                          <a:latin typeface="TT Rounds Condensed"/>
                        </a:rPr>
                        <a:t>Not liking tags on clothes or certain textiles</a:t>
                      </a:r>
                    </a:p>
                    <a:p>
                      <a:pPr marL="333317" lvl="1" indent="-166658" algn="l">
                        <a:lnSpc>
                          <a:spcPts val="2210"/>
                        </a:lnSpc>
                        <a:buFont typeface="Arial"/>
                        <a:buChar char="•"/>
                      </a:pPr>
                      <a:r>
                        <a:rPr lang="en-US" sz="2200" spc="17" baseline="0">
                          <a:solidFill>
                            <a:srgbClr val="17406D"/>
                          </a:solidFill>
                          <a:latin typeface="TT Rounds Condensed"/>
                        </a:rPr>
                        <a:t>Can present as a "fussy eater"</a:t>
                      </a:r>
                    </a:p>
                    <a:p>
                      <a:pPr marL="333317" lvl="1" indent="-166658" algn="l">
                        <a:lnSpc>
                          <a:spcPts val="2210"/>
                        </a:lnSpc>
                        <a:buFont typeface="Arial"/>
                        <a:buChar char="•"/>
                      </a:pPr>
                      <a:r>
                        <a:rPr lang="en-US" sz="2200" spc="17" baseline="0">
                          <a:solidFill>
                            <a:srgbClr val="17406D"/>
                          </a:solidFill>
                          <a:latin typeface="TT Rounds Condensed"/>
                        </a:rPr>
                        <a:t>Reduces social interaction/hide from people.</a:t>
                      </a:r>
                    </a:p>
                    <a:p>
                      <a:pPr marL="333317" lvl="1" indent="-166658" algn="l">
                        <a:lnSpc>
                          <a:spcPts val="2210"/>
                        </a:lnSpc>
                        <a:buFont typeface="Arial"/>
                        <a:buChar char="•"/>
                      </a:pPr>
                      <a:r>
                        <a:rPr lang="en-US" sz="2200" spc="17" baseline="0">
                          <a:solidFill>
                            <a:srgbClr val="17406D"/>
                          </a:solidFill>
                          <a:latin typeface="TT Rounds Condensed"/>
                        </a:rPr>
                        <a:t>Avoid swings or activities with high proprioception stimulation.</a:t>
                      </a:r>
                    </a:p>
                  </a:txBody>
                  <a:tcPr marL="69604" marR="69604" marT="69604" marB="69604">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D8F5F0"/>
                    </a:solidFill>
                  </a:tcPr>
                </a:tc>
                <a:tc>
                  <a:txBody>
                    <a:bodyPr/>
                    <a:lstStyle/>
                    <a:p>
                      <a:pPr marL="333317" lvl="1" indent="-166658" algn="l">
                        <a:lnSpc>
                          <a:spcPts val="2210"/>
                        </a:lnSpc>
                        <a:buFont typeface="Arial"/>
                        <a:buChar char="•"/>
                        <a:defRPr/>
                      </a:pPr>
                      <a:endParaRPr lang="en-US" sz="2200" spc="17" baseline="0" dirty="0">
                        <a:solidFill>
                          <a:srgbClr val="17406D"/>
                        </a:solidFill>
                        <a:latin typeface="TT Rounds Condensed"/>
                      </a:endParaRPr>
                    </a:p>
                    <a:p>
                      <a:pPr marL="333317" lvl="1" indent="-166658" algn="l">
                        <a:lnSpc>
                          <a:spcPts val="2210"/>
                        </a:lnSpc>
                        <a:buFont typeface="Arial"/>
                        <a:buChar char="•"/>
                        <a:defRPr/>
                      </a:pPr>
                      <a:r>
                        <a:rPr lang="en-US" sz="2200" spc="17" baseline="0" dirty="0">
                          <a:solidFill>
                            <a:srgbClr val="17406D"/>
                          </a:solidFill>
                          <a:latin typeface="TT Rounds Condensed"/>
                        </a:rPr>
                        <a:t>Visual - sight</a:t>
                      </a:r>
                      <a:endParaRPr lang="en-US" sz="2200" baseline="0" dirty="0"/>
                    </a:p>
                    <a:p>
                      <a:pPr marL="333317" lvl="1" indent="-166658" algn="l">
                        <a:lnSpc>
                          <a:spcPts val="2210"/>
                        </a:lnSpc>
                        <a:buFont typeface="Arial"/>
                        <a:buChar char="•"/>
                      </a:pPr>
                      <a:r>
                        <a:rPr lang="en-US" sz="2200" spc="17" baseline="0" dirty="0">
                          <a:solidFill>
                            <a:srgbClr val="17406D"/>
                          </a:solidFill>
                          <a:latin typeface="TT Rounds Condensed"/>
                        </a:rPr>
                        <a:t>Auditory</a:t>
                      </a:r>
                    </a:p>
                    <a:p>
                      <a:pPr marL="333317" lvl="1" indent="-166658" algn="l">
                        <a:lnSpc>
                          <a:spcPts val="2210"/>
                        </a:lnSpc>
                        <a:buFont typeface="Arial"/>
                        <a:buChar char="•"/>
                      </a:pPr>
                      <a:r>
                        <a:rPr lang="en-US" sz="2200" spc="17" baseline="0" dirty="0">
                          <a:solidFill>
                            <a:srgbClr val="17406D"/>
                          </a:solidFill>
                          <a:latin typeface="TT Rounds Condensed"/>
                        </a:rPr>
                        <a:t>Tactile</a:t>
                      </a:r>
                    </a:p>
                    <a:p>
                      <a:pPr marL="333317" lvl="1" indent="-166658" algn="l">
                        <a:lnSpc>
                          <a:spcPts val="2210"/>
                        </a:lnSpc>
                        <a:buFont typeface="Arial"/>
                        <a:buChar char="•"/>
                      </a:pPr>
                      <a:r>
                        <a:rPr lang="en-US" sz="2200" spc="17" baseline="0" dirty="0">
                          <a:solidFill>
                            <a:srgbClr val="17406D"/>
                          </a:solidFill>
                          <a:latin typeface="TT Rounds Condensed"/>
                        </a:rPr>
                        <a:t>Oral</a:t>
                      </a:r>
                    </a:p>
                    <a:p>
                      <a:pPr marL="333317" lvl="1" indent="-166658" algn="l">
                        <a:lnSpc>
                          <a:spcPts val="2210"/>
                        </a:lnSpc>
                        <a:buFont typeface="Arial"/>
                        <a:buChar char="•"/>
                      </a:pPr>
                      <a:r>
                        <a:rPr lang="en-US" sz="2200" spc="17" baseline="0" dirty="0">
                          <a:solidFill>
                            <a:srgbClr val="17406D"/>
                          </a:solidFill>
                          <a:latin typeface="TT Rounds Condensed"/>
                        </a:rPr>
                        <a:t>Olfactory </a:t>
                      </a:r>
                    </a:p>
                    <a:p>
                      <a:pPr marL="333317" lvl="1" indent="-166658" algn="l">
                        <a:lnSpc>
                          <a:spcPts val="2210"/>
                        </a:lnSpc>
                        <a:buFont typeface="Arial"/>
                        <a:buChar char="•"/>
                      </a:pPr>
                      <a:r>
                        <a:rPr lang="en-US" sz="2200" spc="17" baseline="0" dirty="0">
                          <a:solidFill>
                            <a:srgbClr val="17406D"/>
                          </a:solidFill>
                          <a:latin typeface="TT Rounds Condensed"/>
                        </a:rPr>
                        <a:t>Proprioception (Body movement, Position, Balance)</a:t>
                      </a:r>
                    </a:p>
                    <a:p>
                      <a:pPr marL="333317" lvl="1" indent="-166658" algn="l">
                        <a:lnSpc>
                          <a:spcPts val="2210"/>
                        </a:lnSpc>
                        <a:buFont typeface="Arial"/>
                        <a:buChar char="•"/>
                      </a:pPr>
                      <a:r>
                        <a:rPr lang="en-US" sz="2200" spc="17" baseline="0" dirty="0">
                          <a:solidFill>
                            <a:srgbClr val="17406D"/>
                          </a:solidFill>
                          <a:latin typeface="TT Rounds Condensed"/>
                        </a:rPr>
                        <a:t>Spatial Orientation (Knowing one's space)</a:t>
                      </a:r>
                    </a:p>
                    <a:p>
                      <a:pPr marL="333317" lvl="1" indent="-166658" algn="l">
                        <a:lnSpc>
                          <a:spcPts val="2210"/>
                        </a:lnSpc>
                        <a:buFont typeface="Arial"/>
                        <a:buChar char="•"/>
                      </a:pPr>
                      <a:r>
                        <a:rPr lang="en-US" sz="2200" spc="17" baseline="0" dirty="0">
                          <a:solidFill>
                            <a:srgbClr val="17406D"/>
                          </a:solidFill>
                          <a:latin typeface="TT Rounds Condensed"/>
                        </a:rPr>
                        <a:t>Interception (Internal sensations) hunger, thirst</a:t>
                      </a:r>
                    </a:p>
                    <a:p>
                      <a:pPr marL="333317" lvl="1" indent="-166658" algn="l">
                        <a:lnSpc>
                          <a:spcPts val="2210"/>
                        </a:lnSpc>
                      </a:pPr>
                      <a:endParaRPr lang="en-US" sz="2200" spc="17" baseline="0" dirty="0">
                        <a:solidFill>
                          <a:srgbClr val="17406D"/>
                        </a:solidFill>
                        <a:latin typeface="TT Rounds Condensed"/>
                      </a:endParaRPr>
                    </a:p>
                  </a:txBody>
                  <a:tcPr marL="69604" marR="69604" marT="69604" marB="69604">
                    <a:lnL w="9667" cap="flat" cmpd="sng" algn="ctr">
                      <a:solidFill>
                        <a:srgbClr val="000000"/>
                      </a:solidFill>
                      <a:prstDash val="solid"/>
                      <a:round/>
                      <a:headEnd type="none" w="med" len="med"/>
                      <a:tailEnd type="none" w="med" len="med"/>
                    </a:lnL>
                    <a:lnR w="9667" cap="flat" cmpd="sng" algn="ctr">
                      <a:solidFill>
                        <a:srgbClr val="000000"/>
                      </a:solidFill>
                      <a:prstDash val="solid"/>
                      <a:round/>
                      <a:headEnd type="none" w="med" len="med"/>
                      <a:tailEnd type="none" w="med" len="med"/>
                    </a:lnR>
                    <a:lnT w="9667" cap="flat" cmpd="sng" algn="ctr">
                      <a:solidFill>
                        <a:srgbClr val="000000"/>
                      </a:solidFill>
                      <a:prstDash val="solid"/>
                      <a:round/>
                      <a:headEnd type="none" w="med" len="med"/>
                      <a:tailEnd type="none" w="med" len="med"/>
                    </a:lnT>
                    <a:lnB w="9667" cap="flat" cmpd="sng" algn="ctr">
                      <a:solidFill>
                        <a:srgbClr val="000000"/>
                      </a:solidFill>
                      <a:prstDash val="solid"/>
                      <a:round/>
                      <a:headEnd type="none" w="med" len="med"/>
                      <a:tailEnd type="none" w="med" len="med"/>
                    </a:lnB>
                    <a:solidFill>
                      <a:srgbClr val="D8F5F0"/>
                    </a:solidFill>
                  </a:tcPr>
                </a:tc>
                <a:extLst>
                  <a:ext uri="{0D108BD9-81ED-4DB2-BD59-A6C34878D82A}">
                    <a16:rowId xmlns:a16="http://schemas.microsoft.com/office/drawing/2014/main" val="10001"/>
                  </a:ext>
                </a:extLst>
              </a:tr>
            </a:tbl>
          </a:graphicData>
        </a:graphic>
      </p:graphicFrame>
      <p:sp>
        <p:nvSpPr>
          <p:cNvPr id="7" name="TextBox 7"/>
          <p:cNvSpPr txBox="1"/>
          <p:nvPr/>
        </p:nvSpPr>
        <p:spPr>
          <a:xfrm>
            <a:off x="6730864" y="797460"/>
            <a:ext cx="4826268" cy="840615"/>
          </a:xfrm>
          <a:prstGeom prst="rect">
            <a:avLst/>
          </a:prstGeom>
        </p:spPr>
        <p:txBody>
          <a:bodyPr wrap="square" lIns="0" tIns="0" rIns="0" bIns="0" rtlCol="0" anchor="t">
            <a:spAutoFit/>
          </a:bodyPr>
          <a:lstStyle/>
          <a:p>
            <a:pPr algn="ctr">
              <a:lnSpc>
                <a:spcPts val="6054"/>
              </a:lnSpc>
              <a:spcBef>
                <a:spcPct val="0"/>
              </a:spcBef>
            </a:pPr>
            <a:r>
              <a:rPr lang="en-US" sz="6600" spc="47">
                <a:solidFill>
                  <a:srgbClr val="17406D"/>
                </a:solidFill>
                <a:latin typeface="KG Ten Thousand Reasons Alt"/>
              </a:rPr>
              <a:t>Sensory</a:t>
            </a:r>
          </a:p>
        </p:txBody>
      </p:sp>
      <p:sp>
        <p:nvSpPr>
          <p:cNvPr id="8" name="TextBox 8"/>
          <p:cNvSpPr txBox="1"/>
          <p:nvPr/>
        </p:nvSpPr>
        <p:spPr>
          <a:xfrm>
            <a:off x="1066189" y="1829622"/>
            <a:ext cx="16155618" cy="2000548"/>
          </a:xfrm>
          <a:prstGeom prst="rect">
            <a:avLst/>
          </a:prstGeom>
        </p:spPr>
        <p:txBody>
          <a:bodyPr wrap="square" lIns="0" tIns="0" rIns="0" bIns="0" rtlCol="0" anchor="t">
            <a:spAutoFit/>
          </a:bodyPr>
          <a:lstStyle/>
          <a:p>
            <a:pPr algn="ctr">
              <a:lnSpc>
                <a:spcPts val="2639"/>
              </a:lnSpc>
              <a:spcBef>
                <a:spcPct val="0"/>
              </a:spcBef>
            </a:pPr>
            <a:r>
              <a:rPr lang="en-US" sz="2200" spc="20">
                <a:solidFill>
                  <a:srgbClr val="17406D"/>
                </a:solidFill>
                <a:latin typeface="TT Rounds Condensed"/>
              </a:rPr>
              <a:t>The way an individual receives, sends, processes stimuli from external or internal input. </a:t>
            </a:r>
            <a:r>
              <a:rPr lang="en-US" sz="2200" spc="20" dirty="0">
                <a:solidFill>
                  <a:srgbClr val="17406D"/>
                </a:solidFill>
                <a:latin typeface="TT Rounds Condensed"/>
              </a:rPr>
              <a:t>Sensory information is received through multiple  neurological pathways. Individuals either maintain, seek or avoid sensory stimuli. </a:t>
            </a:r>
          </a:p>
          <a:p>
            <a:pPr algn="ctr">
              <a:lnSpc>
                <a:spcPts val="2639"/>
              </a:lnSpc>
              <a:spcBef>
                <a:spcPct val="0"/>
              </a:spcBef>
            </a:pPr>
            <a:endParaRPr lang="en-US" sz="2200" spc="20" dirty="0">
              <a:solidFill>
                <a:srgbClr val="17406D"/>
              </a:solidFill>
              <a:latin typeface="TT Rounds Condensed"/>
            </a:endParaRPr>
          </a:p>
          <a:p>
            <a:pPr algn="ctr">
              <a:lnSpc>
                <a:spcPts val="2639"/>
              </a:lnSpc>
              <a:spcBef>
                <a:spcPct val="0"/>
              </a:spcBef>
            </a:pPr>
            <a:r>
              <a:rPr lang="en-US" sz="2200" spc="20" dirty="0">
                <a:solidFill>
                  <a:srgbClr val="17406D"/>
                </a:solidFill>
                <a:latin typeface="TT Rounds Condensed"/>
              </a:rPr>
              <a:t>These behaviours often become disruptive to the individual when they are highly repetitive and interfere with life, functioning and attention. </a:t>
            </a:r>
          </a:p>
          <a:p>
            <a:pPr algn="ctr">
              <a:lnSpc>
                <a:spcPts val="2639"/>
              </a:lnSpc>
              <a:spcBef>
                <a:spcPct val="0"/>
              </a:spcBef>
            </a:pPr>
            <a:r>
              <a:rPr lang="en-US" sz="2200" spc="20" dirty="0">
                <a:solidFill>
                  <a:srgbClr val="17406D"/>
                </a:solidFill>
                <a:latin typeface="TT Rounds Condensed"/>
              </a:rPr>
              <a:t>Provides a preferred sensory experience or limits an undesirable sensory experience. Overstimulated/ Under stimulated individuals can often overreact or be overwhelmed with the overstimulation which in turn can cause highly disruptive and unpredictable behaviours.</a:t>
            </a:r>
          </a:p>
        </p:txBody>
      </p:sp>
      <p:sp>
        <p:nvSpPr>
          <p:cNvPr id="9" name="Freeform 50">
            <a:extLst>
              <a:ext uri="{FF2B5EF4-FFF2-40B4-BE49-F238E27FC236}">
                <a16:creationId xmlns:a16="http://schemas.microsoft.com/office/drawing/2014/main" id="{FA5B4B61-DD38-1FBC-166E-59BE4090A35C}"/>
              </a:ext>
            </a:extLst>
          </p:cNvPr>
          <p:cNvSpPr/>
          <p:nvPr/>
        </p:nvSpPr>
        <p:spPr>
          <a:xfrm>
            <a:off x="728107" y="9149564"/>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0" name="TextBox 9">
            <a:extLst>
              <a:ext uri="{FF2B5EF4-FFF2-40B4-BE49-F238E27FC236}">
                <a16:creationId xmlns:a16="http://schemas.microsoft.com/office/drawing/2014/main" id="{076D55DF-5256-E326-9570-E6D4A9AC5037}"/>
              </a:ext>
            </a:extLst>
          </p:cNvPr>
          <p:cNvSpPr txBox="1"/>
          <p:nvPr/>
        </p:nvSpPr>
        <p:spPr>
          <a:xfrm>
            <a:off x="17599646" y="9816662"/>
            <a:ext cx="616226" cy="369332"/>
          </a:xfrm>
          <a:prstGeom prst="rect">
            <a:avLst/>
          </a:prstGeom>
          <a:noFill/>
        </p:spPr>
        <p:txBody>
          <a:bodyPr wrap="square" rtlCol="0">
            <a:spAutoFit/>
          </a:bodyPr>
          <a:lstStyle/>
          <a:p>
            <a:pPr algn="r"/>
            <a:r>
              <a:rPr lang="en-AU"/>
              <a:t>4</a:t>
            </a:r>
          </a:p>
        </p:txBody>
      </p:sp>
      <p:sp>
        <p:nvSpPr>
          <p:cNvPr id="11" name="Rectangle 10">
            <a:extLst>
              <a:ext uri="{FF2B5EF4-FFF2-40B4-BE49-F238E27FC236}">
                <a16:creationId xmlns:a16="http://schemas.microsoft.com/office/drawing/2014/main" id="{113C80E4-7EBB-F690-6A85-18F980A58630}"/>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19140"/>
            <a:ext cx="18288000" cy="565419"/>
            <a:chOff x="0" y="0"/>
            <a:chExt cx="9665730" cy="298840"/>
          </a:xfrm>
        </p:grpSpPr>
        <p:sp>
          <p:nvSpPr>
            <p:cNvPr id="3" name="Freeform 3"/>
            <p:cNvSpPr/>
            <p:nvPr/>
          </p:nvSpPr>
          <p:spPr>
            <a:xfrm>
              <a:off x="0" y="0"/>
              <a:ext cx="9665729" cy="298840"/>
            </a:xfrm>
            <a:custGeom>
              <a:avLst/>
              <a:gdLst/>
              <a:ahLst/>
              <a:cxnLst/>
              <a:rect l="l" t="t" r="r" b="b"/>
              <a:pathLst>
                <a:path w="9665729" h="298840">
                  <a:moveTo>
                    <a:pt x="0" y="0"/>
                  </a:moveTo>
                  <a:lnTo>
                    <a:pt x="9665729" y="0"/>
                  </a:lnTo>
                  <a:lnTo>
                    <a:pt x="9665729" y="298840"/>
                  </a:lnTo>
                  <a:lnTo>
                    <a:pt x="0" y="298840"/>
                  </a:lnTo>
                  <a:close/>
                </a:path>
              </a:pathLst>
            </a:custGeom>
            <a:solidFill>
              <a:srgbClr val="FFC97C"/>
            </a:solidFill>
          </p:spPr>
          <p:txBody>
            <a:bodyPr/>
            <a:lstStyle/>
            <a:p>
              <a:endParaRPr lang="en-AU"/>
            </a:p>
          </p:txBody>
        </p:sp>
        <p:sp>
          <p:nvSpPr>
            <p:cNvPr id="4" name="TextBox 4"/>
            <p:cNvSpPr txBox="1"/>
            <p:nvPr/>
          </p:nvSpPr>
          <p:spPr>
            <a:xfrm>
              <a:off x="0" y="-28575"/>
              <a:ext cx="9665730" cy="327415"/>
            </a:xfrm>
            <a:prstGeom prst="rect">
              <a:avLst/>
            </a:prstGeom>
          </p:spPr>
          <p:txBody>
            <a:bodyPr lIns="48876" tIns="48876" rIns="48876" bIns="48876" rtlCol="0" anchor="ctr"/>
            <a:lstStyle/>
            <a:p>
              <a:pPr algn="ctr">
                <a:lnSpc>
                  <a:spcPts val="1346"/>
                </a:lnSpc>
              </a:pPr>
              <a:endParaRPr/>
            </a:p>
          </p:txBody>
        </p:sp>
      </p:grpSp>
      <p:grpSp>
        <p:nvGrpSpPr>
          <p:cNvPr id="5" name="Group 5"/>
          <p:cNvGrpSpPr/>
          <p:nvPr/>
        </p:nvGrpSpPr>
        <p:grpSpPr>
          <a:xfrm>
            <a:off x="0" y="9024470"/>
            <a:ext cx="18288000" cy="1262530"/>
            <a:chOff x="0" y="0"/>
            <a:chExt cx="9665730" cy="667283"/>
          </a:xfrm>
        </p:grpSpPr>
        <p:sp>
          <p:nvSpPr>
            <p:cNvPr id="6" name="Freeform 6"/>
            <p:cNvSpPr/>
            <p:nvPr/>
          </p:nvSpPr>
          <p:spPr>
            <a:xfrm>
              <a:off x="0" y="0"/>
              <a:ext cx="9665729" cy="667283"/>
            </a:xfrm>
            <a:custGeom>
              <a:avLst/>
              <a:gdLst/>
              <a:ahLst/>
              <a:cxnLst/>
              <a:rect l="l" t="t" r="r" b="b"/>
              <a:pathLst>
                <a:path w="9665729" h="667283">
                  <a:moveTo>
                    <a:pt x="0" y="0"/>
                  </a:moveTo>
                  <a:lnTo>
                    <a:pt x="9665729" y="0"/>
                  </a:lnTo>
                  <a:lnTo>
                    <a:pt x="9665729" y="667283"/>
                  </a:lnTo>
                  <a:lnTo>
                    <a:pt x="0" y="667283"/>
                  </a:lnTo>
                  <a:close/>
                </a:path>
              </a:pathLst>
            </a:custGeom>
            <a:solidFill>
              <a:srgbClr val="17406D"/>
            </a:solidFill>
          </p:spPr>
          <p:txBody>
            <a:bodyPr/>
            <a:lstStyle/>
            <a:p>
              <a:endParaRPr lang="en-AU"/>
            </a:p>
          </p:txBody>
        </p:sp>
        <p:sp>
          <p:nvSpPr>
            <p:cNvPr id="7" name="TextBox 7"/>
            <p:cNvSpPr txBox="1"/>
            <p:nvPr/>
          </p:nvSpPr>
          <p:spPr>
            <a:xfrm>
              <a:off x="0" y="-28575"/>
              <a:ext cx="9665730" cy="695858"/>
            </a:xfrm>
            <a:prstGeom prst="rect">
              <a:avLst/>
            </a:prstGeom>
          </p:spPr>
          <p:txBody>
            <a:bodyPr lIns="48876" tIns="48876" rIns="48876" bIns="48876" rtlCol="0" anchor="ctr"/>
            <a:lstStyle/>
            <a:p>
              <a:pPr algn="ctr">
                <a:lnSpc>
                  <a:spcPts val="1346"/>
                </a:lnSpc>
              </a:pPr>
              <a:endParaRPr/>
            </a:p>
          </p:txBody>
        </p:sp>
      </p:grpSp>
      <p:sp>
        <p:nvSpPr>
          <p:cNvPr id="8" name="TextBox 8"/>
          <p:cNvSpPr txBox="1"/>
          <p:nvPr/>
        </p:nvSpPr>
        <p:spPr>
          <a:xfrm>
            <a:off x="4141588" y="1072620"/>
            <a:ext cx="10004820" cy="821379"/>
          </a:xfrm>
          <a:prstGeom prst="rect">
            <a:avLst/>
          </a:prstGeom>
        </p:spPr>
        <p:txBody>
          <a:bodyPr wrap="square" lIns="0" tIns="0" rIns="0" bIns="0" rtlCol="0" anchor="t">
            <a:spAutoFit/>
          </a:bodyPr>
          <a:lstStyle/>
          <a:p>
            <a:pPr algn="ctr">
              <a:lnSpc>
                <a:spcPts val="5854"/>
              </a:lnSpc>
              <a:spcBef>
                <a:spcPct val="0"/>
              </a:spcBef>
            </a:pPr>
            <a:r>
              <a:rPr lang="en-US" sz="6600" spc="45">
                <a:solidFill>
                  <a:srgbClr val="17406D"/>
                </a:solidFill>
                <a:latin typeface="KG Ten Thousand Reasons Alt"/>
              </a:rPr>
              <a:t>Escape and Avoidance </a:t>
            </a:r>
          </a:p>
        </p:txBody>
      </p:sp>
      <p:graphicFrame>
        <p:nvGraphicFramePr>
          <p:cNvPr id="9" name="Table 9"/>
          <p:cNvGraphicFramePr>
            <a:graphicFrameLocks noGrp="1"/>
          </p:cNvGraphicFramePr>
          <p:nvPr>
            <p:extLst>
              <p:ext uri="{D42A27DB-BD31-4B8C-83A1-F6EECF244321}">
                <p14:modId xmlns:p14="http://schemas.microsoft.com/office/powerpoint/2010/main" val="4290213806"/>
              </p:ext>
            </p:extLst>
          </p:nvPr>
        </p:nvGraphicFramePr>
        <p:xfrm>
          <a:off x="1472311" y="5372803"/>
          <a:ext cx="15324323" cy="4167891"/>
        </p:xfrm>
        <a:graphic>
          <a:graphicData uri="http://schemas.openxmlformats.org/drawingml/2006/table">
            <a:tbl>
              <a:tblPr/>
              <a:tblGrid>
                <a:gridCol w="3827580">
                  <a:extLst>
                    <a:ext uri="{9D8B030D-6E8A-4147-A177-3AD203B41FA5}">
                      <a16:colId xmlns:a16="http://schemas.microsoft.com/office/drawing/2014/main" val="20000"/>
                    </a:ext>
                  </a:extLst>
                </a:gridCol>
                <a:gridCol w="4510444">
                  <a:extLst>
                    <a:ext uri="{9D8B030D-6E8A-4147-A177-3AD203B41FA5}">
                      <a16:colId xmlns:a16="http://schemas.microsoft.com/office/drawing/2014/main" val="20001"/>
                    </a:ext>
                  </a:extLst>
                </a:gridCol>
                <a:gridCol w="6986299">
                  <a:extLst>
                    <a:ext uri="{9D8B030D-6E8A-4147-A177-3AD203B41FA5}">
                      <a16:colId xmlns:a16="http://schemas.microsoft.com/office/drawing/2014/main" val="20002"/>
                    </a:ext>
                  </a:extLst>
                </a:gridCol>
              </a:tblGrid>
              <a:tr h="1156149">
                <a:tc>
                  <a:txBody>
                    <a:bodyPr/>
                    <a:lstStyle/>
                    <a:p>
                      <a:pPr algn="l">
                        <a:lnSpc>
                          <a:spcPts val="3240"/>
                        </a:lnSpc>
                        <a:defRPr/>
                      </a:pPr>
                      <a:r>
                        <a:rPr lang="en-US" sz="2700" spc="25" baseline="0">
                          <a:solidFill>
                            <a:srgbClr val="17406D"/>
                          </a:solidFill>
                          <a:latin typeface="TT Rounds Condensed"/>
                        </a:rPr>
                        <a:t>When does it occur?</a:t>
                      </a:r>
                      <a:endParaRPr lang="en-US" sz="2700" baseline="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E0D2"/>
                    </a:solidFill>
                  </a:tcPr>
                </a:tc>
                <a:tc>
                  <a:txBody>
                    <a:bodyPr/>
                    <a:lstStyle/>
                    <a:p>
                      <a:pPr algn="l">
                        <a:lnSpc>
                          <a:spcPts val="3240"/>
                        </a:lnSpc>
                        <a:defRPr/>
                      </a:pPr>
                      <a:r>
                        <a:rPr lang="en-US" sz="2700" spc="25" baseline="0">
                          <a:solidFill>
                            <a:srgbClr val="17406D"/>
                          </a:solidFill>
                          <a:latin typeface="TT Rounds Condensed"/>
                        </a:rPr>
                        <a:t>What do they escape or avoid?</a:t>
                      </a:r>
                      <a:endParaRPr lang="en-US" sz="2700" baseline="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E0D2"/>
                    </a:solidFill>
                  </a:tcPr>
                </a:tc>
                <a:tc>
                  <a:txBody>
                    <a:bodyPr/>
                    <a:lstStyle/>
                    <a:p>
                      <a:pPr algn="l">
                        <a:lnSpc>
                          <a:spcPts val="3240"/>
                        </a:lnSpc>
                        <a:defRPr/>
                      </a:pPr>
                      <a:r>
                        <a:rPr lang="en-US" sz="2700" spc="25" baseline="0">
                          <a:solidFill>
                            <a:srgbClr val="17406D"/>
                          </a:solidFill>
                          <a:latin typeface="TT Rounds Condensed"/>
                        </a:rPr>
                        <a:t>Examples of avoid /escape behaviours</a:t>
                      </a:r>
                      <a:endParaRPr lang="en-US" sz="2700" baseline="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E0D2"/>
                    </a:solidFill>
                  </a:tcPr>
                </a:tc>
                <a:extLst>
                  <a:ext uri="{0D108BD9-81ED-4DB2-BD59-A6C34878D82A}">
                    <a16:rowId xmlns:a16="http://schemas.microsoft.com/office/drawing/2014/main" val="10000"/>
                  </a:ext>
                </a:extLst>
              </a:tr>
              <a:tr h="2895555">
                <a:tc>
                  <a:txBody>
                    <a:bodyPr/>
                    <a:lstStyle/>
                    <a:p>
                      <a:pPr algn="l">
                        <a:lnSpc>
                          <a:spcPts val="2759"/>
                        </a:lnSpc>
                        <a:defRPr/>
                      </a:pPr>
                      <a:endParaRPr lang="en-US" sz="2200" spc="21" baseline="0">
                        <a:solidFill>
                          <a:srgbClr val="17406D"/>
                        </a:solidFill>
                        <a:latin typeface="TT Rounds Condensed"/>
                      </a:endParaRPr>
                    </a:p>
                    <a:p>
                      <a:pPr algn="l">
                        <a:lnSpc>
                          <a:spcPts val="2759"/>
                        </a:lnSpc>
                        <a:defRPr/>
                      </a:pPr>
                      <a:r>
                        <a:rPr lang="en-US" sz="2200" spc="21" baseline="0">
                          <a:solidFill>
                            <a:srgbClr val="17406D"/>
                          </a:solidFill>
                          <a:latin typeface="TT Rounds Condensed"/>
                        </a:rPr>
                        <a:t>Escape / Avoidance Behaviours occur when there is an </a:t>
                      </a:r>
                      <a:r>
                        <a:rPr lang="en-AU" sz="2200" spc="21" baseline="0" noProof="0">
                          <a:solidFill>
                            <a:srgbClr val="17406D"/>
                          </a:solidFill>
                          <a:latin typeface="TT Rounds Condensed"/>
                        </a:rPr>
                        <a:t>unfavourable</a:t>
                      </a:r>
                      <a:r>
                        <a:rPr lang="en-US" sz="2200" spc="21" baseline="0">
                          <a:solidFill>
                            <a:srgbClr val="17406D"/>
                          </a:solidFill>
                          <a:latin typeface="TT Rounds Condensed"/>
                        </a:rPr>
                        <a:t> situation, interaction, expectation, or when one predicts an undesirable outcome to a situation.</a:t>
                      </a:r>
                      <a:endParaRPr lang="en-US" sz="2200" baseline="0"/>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F5F0"/>
                    </a:solidFill>
                  </a:tcPr>
                </a:tc>
                <a:tc>
                  <a:txBody>
                    <a:bodyPr/>
                    <a:lstStyle/>
                    <a:p>
                      <a:pPr marL="248283" lvl="1" indent="0" algn="l">
                        <a:lnSpc>
                          <a:spcPts val="2759"/>
                        </a:lnSpc>
                        <a:buFont typeface="Arial"/>
                        <a:buNone/>
                        <a:defRPr/>
                      </a:pPr>
                      <a:endParaRPr lang="en-US" sz="2200" spc="20" baseline="0">
                        <a:solidFill>
                          <a:srgbClr val="17406D"/>
                        </a:solidFill>
                        <a:latin typeface="TT Rounds Condensed"/>
                      </a:endParaRPr>
                    </a:p>
                    <a:p>
                      <a:pPr marL="591183" lvl="1" indent="-342900" algn="l">
                        <a:lnSpc>
                          <a:spcPts val="2759"/>
                        </a:lnSpc>
                        <a:buFont typeface="Arial" panose="020B0604020202020204" pitchFamily="34" charset="0"/>
                        <a:buChar char="•"/>
                        <a:defRPr/>
                      </a:pPr>
                      <a:r>
                        <a:rPr lang="en-US" sz="2200" spc="20" baseline="0">
                          <a:solidFill>
                            <a:srgbClr val="17406D"/>
                          </a:solidFill>
                          <a:latin typeface="TT Rounds Condensed"/>
                        </a:rPr>
                        <a:t>Situations</a:t>
                      </a:r>
                      <a:endParaRPr lang="en-US" sz="2200" baseline="0"/>
                    </a:p>
                    <a:p>
                      <a:pPr marL="496566" lvl="1" indent="-248283">
                        <a:lnSpc>
                          <a:spcPts val="2759"/>
                        </a:lnSpc>
                        <a:buFont typeface="Arial"/>
                        <a:buChar char="•"/>
                      </a:pPr>
                      <a:r>
                        <a:rPr lang="en-US" sz="2200" spc="20" baseline="0">
                          <a:solidFill>
                            <a:srgbClr val="17406D"/>
                          </a:solidFill>
                          <a:latin typeface="TT Rounds Condensed"/>
                        </a:rPr>
                        <a:t>  Expectation</a:t>
                      </a:r>
                    </a:p>
                    <a:p>
                      <a:pPr marL="496566" lvl="1" indent="-248283">
                        <a:lnSpc>
                          <a:spcPts val="2759"/>
                        </a:lnSpc>
                        <a:buFont typeface="Arial"/>
                        <a:buChar char="•"/>
                      </a:pPr>
                      <a:r>
                        <a:rPr lang="en-US" sz="2200" spc="20" baseline="0">
                          <a:solidFill>
                            <a:srgbClr val="17406D"/>
                          </a:solidFill>
                          <a:latin typeface="TT Rounds Condensed"/>
                        </a:rPr>
                        <a:t>  Attention</a:t>
                      </a:r>
                    </a:p>
                    <a:p>
                      <a:pPr marL="496566" lvl="1" indent="-248283" algn="l">
                        <a:lnSpc>
                          <a:spcPts val="2759"/>
                        </a:lnSpc>
                        <a:buFont typeface="Arial"/>
                        <a:buChar char="•"/>
                      </a:pPr>
                      <a:r>
                        <a:rPr lang="en-US" sz="2200" spc="21" baseline="0">
                          <a:solidFill>
                            <a:srgbClr val="17406D"/>
                          </a:solidFill>
                          <a:latin typeface="TT Rounds Condensed"/>
                        </a:rPr>
                        <a:t>  Demands</a:t>
                      </a: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F5F0"/>
                    </a:solidFill>
                  </a:tcPr>
                </a:tc>
                <a:tc>
                  <a:txBody>
                    <a:bodyPr/>
                    <a:lstStyle/>
                    <a:p>
                      <a:pPr algn="l">
                        <a:lnSpc>
                          <a:spcPts val="2138"/>
                        </a:lnSpc>
                        <a:defRPr/>
                      </a:pPr>
                      <a:endParaRPr lang="en-US" sz="2200" baseline="0"/>
                    </a:p>
                    <a:p>
                      <a:pPr algn="l">
                        <a:lnSpc>
                          <a:spcPts val="2138"/>
                        </a:lnSpc>
                      </a:pPr>
                      <a:endParaRPr lang="en-US" sz="2200" baseline="0"/>
                    </a:p>
                    <a:p>
                      <a:pPr marL="342900" indent="-342900" algn="l">
                        <a:lnSpc>
                          <a:spcPts val="2138"/>
                        </a:lnSpc>
                        <a:buFont typeface="Arial" panose="020B0604020202020204" pitchFamily="34" charset="0"/>
                        <a:buChar char="•"/>
                      </a:pPr>
                      <a:r>
                        <a:rPr lang="en-US" sz="2200" spc="21" baseline="0">
                          <a:solidFill>
                            <a:srgbClr val="17406D"/>
                          </a:solidFill>
                          <a:latin typeface="TT Rounds Condensed"/>
                        </a:rPr>
                        <a:t>Demonstrating challenging behaviours to avoid learning.</a:t>
                      </a:r>
                    </a:p>
                    <a:p>
                      <a:pPr algn="l">
                        <a:lnSpc>
                          <a:spcPts val="2138"/>
                        </a:lnSpc>
                      </a:pPr>
                      <a:endParaRPr lang="en-US" sz="2200" spc="21" baseline="0">
                        <a:solidFill>
                          <a:srgbClr val="17406D"/>
                        </a:solidFill>
                        <a:latin typeface="TT Rounds Condensed"/>
                      </a:endParaRPr>
                    </a:p>
                    <a:p>
                      <a:pPr marL="342900" indent="-342900" algn="l">
                        <a:lnSpc>
                          <a:spcPts val="2138"/>
                        </a:lnSpc>
                        <a:buFont typeface="Arial" panose="020B0604020202020204" pitchFamily="34" charset="0"/>
                        <a:buChar char="•"/>
                      </a:pPr>
                      <a:r>
                        <a:rPr lang="en-US" sz="2200" spc="21" baseline="0">
                          <a:solidFill>
                            <a:srgbClr val="17406D"/>
                          </a:solidFill>
                          <a:latin typeface="TT Rounds Condensed"/>
                        </a:rPr>
                        <a:t>Avoiding certain areas or places to avoid interactions with peers or known outcomes (i.e. bullying).</a:t>
                      </a:r>
                    </a:p>
                    <a:p>
                      <a:pPr algn="l">
                        <a:lnSpc>
                          <a:spcPts val="2138"/>
                        </a:lnSpc>
                      </a:pPr>
                      <a:endParaRPr lang="en-US" sz="2200" spc="21" baseline="0">
                        <a:solidFill>
                          <a:srgbClr val="17406D"/>
                        </a:solidFill>
                        <a:latin typeface="TT Rounds Condensed"/>
                      </a:endParaRPr>
                    </a:p>
                    <a:p>
                      <a:pPr marL="342900" indent="-342900" algn="l">
                        <a:lnSpc>
                          <a:spcPts val="2138"/>
                        </a:lnSpc>
                        <a:buFont typeface="Arial" panose="020B0604020202020204" pitchFamily="34" charset="0"/>
                        <a:buChar char="•"/>
                      </a:pPr>
                      <a:r>
                        <a:rPr lang="en-US" sz="2200" spc="21" baseline="0">
                          <a:solidFill>
                            <a:srgbClr val="17406D"/>
                          </a:solidFill>
                          <a:latin typeface="TT Rounds Condensed"/>
                        </a:rPr>
                        <a:t>Blending into an environment to avoid attention, become passive.</a:t>
                      </a: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F5F0"/>
                    </a:solidFill>
                  </a:tcPr>
                </a:tc>
                <a:extLst>
                  <a:ext uri="{0D108BD9-81ED-4DB2-BD59-A6C34878D82A}">
                    <a16:rowId xmlns:a16="http://schemas.microsoft.com/office/drawing/2014/main" val="10001"/>
                  </a:ext>
                </a:extLst>
              </a:tr>
            </a:tbl>
          </a:graphicData>
        </a:graphic>
      </p:graphicFrame>
      <p:sp>
        <p:nvSpPr>
          <p:cNvPr id="10" name="TextBox 10"/>
          <p:cNvSpPr txBox="1"/>
          <p:nvPr/>
        </p:nvSpPr>
        <p:spPr>
          <a:xfrm>
            <a:off x="450944" y="1923811"/>
            <a:ext cx="17386107" cy="3818866"/>
          </a:xfrm>
          <a:prstGeom prst="rect">
            <a:avLst/>
          </a:prstGeom>
        </p:spPr>
        <p:txBody>
          <a:bodyPr lIns="0" tIns="0" rIns="0" bIns="0" rtlCol="0" anchor="t">
            <a:spAutoFit/>
          </a:bodyPr>
          <a:lstStyle/>
          <a:p>
            <a:pPr algn="ctr">
              <a:lnSpc>
                <a:spcPts val="2961"/>
              </a:lnSpc>
            </a:pPr>
            <a:r>
              <a:rPr lang="en-US" sz="2400" spc="19">
                <a:solidFill>
                  <a:srgbClr val="17406D"/>
                </a:solidFill>
                <a:latin typeface="TT Rounds Condensed"/>
              </a:rPr>
              <a:t>Escape and avoidance behaviours are when an individual displays behaviours to escape or avoid situations, attention or people.</a:t>
            </a:r>
          </a:p>
          <a:p>
            <a:pPr algn="ctr">
              <a:lnSpc>
                <a:spcPts val="2961"/>
              </a:lnSpc>
            </a:pPr>
            <a:endParaRPr lang="en-US" sz="2400" spc="19">
              <a:solidFill>
                <a:srgbClr val="17406D"/>
              </a:solidFill>
              <a:latin typeface="TT Rounds Condensed"/>
            </a:endParaRPr>
          </a:p>
          <a:p>
            <a:pPr algn="ctr">
              <a:lnSpc>
                <a:spcPts val="2961"/>
              </a:lnSpc>
            </a:pPr>
            <a:r>
              <a:rPr lang="en-US" sz="2400" spc="19">
                <a:solidFill>
                  <a:srgbClr val="17406D"/>
                </a:solidFill>
                <a:latin typeface="TT Rounds Condensed"/>
              </a:rPr>
              <a:t>The function of escape builds on previously learnt behaviours that have been successful in achieving this outcome. Often the child may lack the emotional, social, or self-regulation skills to communicate or express this need.</a:t>
            </a:r>
          </a:p>
          <a:p>
            <a:pPr algn="ctr">
              <a:lnSpc>
                <a:spcPts val="2961"/>
              </a:lnSpc>
            </a:pPr>
            <a:endParaRPr lang="en-US" sz="2400" spc="19">
              <a:solidFill>
                <a:srgbClr val="17406D"/>
              </a:solidFill>
              <a:latin typeface="TT Rounds Condensed"/>
            </a:endParaRPr>
          </a:p>
          <a:p>
            <a:pPr algn="ctr">
              <a:lnSpc>
                <a:spcPts val="2961"/>
              </a:lnSpc>
            </a:pPr>
            <a:r>
              <a:rPr lang="en-US" sz="2400" spc="19">
                <a:solidFill>
                  <a:srgbClr val="17406D"/>
                </a:solidFill>
                <a:latin typeface="TT Rounds Condensed"/>
              </a:rPr>
              <a:t>This function can often be observed when a child engages in challenging behaviours to increase the probability of avoiding an expectation or causing people to allow them to escape what they do not want to do. This means if the behaviour is positively reinforced (the desired outcome is achieved) this behaviour will continue and potentially become habit.</a:t>
            </a:r>
          </a:p>
          <a:p>
            <a:pPr algn="ctr">
              <a:lnSpc>
                <a:spcPts val="2961"/>
              </a:lnSpc>
            </a:pPr>
            <a:endParaRPr lang="en-US" sz="2400" spc="19">
              <a:solidFill>
                <a:srgbClr val="17406D"/>
              </a:solidFill>
              <a:latin typeface="TT Rounds Condensed"/>
            </a:endParaRPr>
          </a:p>
          <a:p>
            <a:pPr algn="ctr">
              <a:lnSpc>
                <a:spcPts val="2961"/>
              </a:lnSpc>
            </a:pPr>
            <a:endParaRPr lang="en-US" sz="2115" spc="19">
              <a:solidFill>
                <a:srgbClr val="17406D"/>
              </a:solidFill>
              <a:latin typeface="TT Rounds Condensed"/>
            </a:endParaRPr>
          </a:p>
        </p:txBody>
      </p:sp>
      <p:sp>
        <p:nvSpPr>
          <p:cNvPr id="11" name="Rectangle 10">
            <a:extLst>
              <a:ext uri="{FF2B5EF4-FFF2-40B4-BE49-F238E27FC236}">
                <a16:creationId xmlns:a16="http://schemas.microsoft.com/office/drawing/2014/main" id="{027E6251-D202-8957-B63A-76F204EA16F1}"/>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2" name="Freeform 50">
            <a:extLst>
              <a:ext uri="{FF2B5EF4-FFF2-40B4-BE49-F238E27FC236}">
                <a16:creationId xmlns:a16="http://schemas.microsoft.com/office/drawing/2014/main" id="{0F4BA840-37EE-64E0-B3BA-EA5ACC0DE3FE}"/>
              </a:ext>
            </a:extLst>
          </p:cNvPr>
          <p:cNvSpPr/>
          <p:nvPr/>
        </p:nvSpPr>
        <p:spPr>
          <a:xfrm>
            <a:off x="133695" y="9516684"/>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2"/>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 name="TextBox 12">
            <a:extLst>
              <a:ext uri="{FF2B5EF4-FFF2-40B4-BE49-F238E27FC236}">
                <a16:creationId xmlns:a16="http://schemas.microsoft.com/office/drawing/2014/main" id="{BDD2EA1C-77C3-F5E9-9864-8D2BD03C5CB9}"/>
              </a:ext>
            </a:extLst>
          </p:cNvPr>
          <p:cNvSpPr txBox="1"/>
          <p:nvPr/>
        </p:nvSpPr>
        <p:spPr>
          <a:xfrm>
            <a:off x="17379850" y="9655735"/>
            <a:ext cx="695739" cy="369874"/>
          </a:xfrm>
          <a:prstGeom prst="rect">
            <a:avLst/>
          </a:prstGeom>
          <a:noFill/>
        </p:spPr>
        <p:txBody>
          <a:bodyPr wrap="square" rtlCol="0">
            <a:spAutoFit/>
          </a:bodyPr>
          <a:lstStyle/>
          <a:p>
            <a:pPr algn="r"/>
            <a:r>
              <a:rPr lang="en-AU">
                <a:latin typeface="TT Rounds Condensed" panose="020B0604020202020204" charset="0"/>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3945493" y="3945493"/>
            <a:ext cx="10287000" cy="2396014"/>
          </a:xfrm>
          <a:custGeom>
            <a:avLst/>
            <a:gdLst/>
            <a:ahLst/>
            <a:cxnLst/>
            <a:rect l="l" t="t" r="r" b="b"/>
            <a:pathLst>
              <a:path w="10287000" h="2396014">
                <a:moveTo>
                  <a:pt x="10287000" y="0"/>
                </a:moveTo>
                <a:lnTo>
                  <a:pt x="0" y="0"/>
                </a:lnTo>
                <a:lnTo>
                  <a:pt x="0" y="2396014"/>
                </a:lnTo>
                <a:lnTo>
                  <a:pt x="10287000" y="2396014"/>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p:cNvSpPr txBox="1"/>
          <p:nvPr/>
        </p:nvSpPr>
        <p:spPr>
          <a:xfrm>
            <a:off x="7267162" y="546652"/>
            <a:ext cx="5363816" cy="879087"/>
          </a:xfrm>
          <a:prstGeom prst="rect">
            <a:avLst/>
          </a:prstGeom>
        </p:spPr>
        <p:txBody>
          <a:bodyPr wrap="square" lIns="0" tIns="0" rIns="0" bIns="0" rtlCol="0" anchor="t">
            <a:spAutoFit/>
          </a:bodyPr>
          <a:lstStyle/>
          <a:p>
            <a:pPr algn="ctr">
              <a:lnSpc>
                <a:spcPts val="6475"/>
              </a:lnSpc>
              <a:spcBef>
                <a:spcPct val="0"/>
              </a:spcBef>
            </a:pPr>
            <a:r>
              <a:rPr lang="en-US" sz="6600" spc="50">
                <a:solidFill>
                  <a:srgbClr val="17406D"/>
                </a:solidFill>
                <a:latin typeface="KG Ten Thousand Reasons Alt"/>
              </a:rPr>
              <a:t>Attention</a:t>
            </a:r>
          </a:p>
        </p:txBody>
      </p:sp>
      <p:graphicFrame>
        <p:nvGraphicFramePr>
          <p:cNvPr id="4" name="Table 4"/>
          <p:cNvGraphicFramePr>
            <a:graphicFrameLocks noGrp="1"/>
          </p:cNvGraphicFramePr>
          <p:nvPr>
            <p:extLst>
              <p:ext uri="{D42A27DB-BD31-4B8C-83A1-F6EECF244321}">
                <p14:modId xmlns:p14="http://schemas.microsoft.com/office/powerpoint/2010/main" val="3259740972"/>
              </p:ext>
            </p:extLst>
          </p:nvPr>
        </p:nvGraphicFramePr>
        <p:xfrm>
          <a:off x="2703444" y="3675486"/>
          <a:ext cx="14491252" cy="6173952"/>
        </p:xfrm>
        <a:graphic>
          <a:graphicData uri="http://schemas.openxmlformats.org/drawingml/2006/table">
            <a:tbl>
              <a:tblPr/>
              <a:tblGrid>
                <a:gridCol w="3268203">
                  <a:extLst>
                    <a:ext uri="{9D8B030D-6E8A-4147-A177-3AD203B41FA5}">
                      <a16:colId xmlns:a16="http://schemas.microsoft.com/office/drawing/2014/main" val="20000"/>
                    </a:ext>
                  </a:extLst>
                </a:gridCol>
                <a:gridCol w="5048786">
                  <a:extLst>
                    <a:ext uri="{9D8B030D-6E8A-4147-A177-3AD203B41FA5}">
                      <a16:colId xmlns:a16="http://schemas.microsoft.com/office/drawing/2014/main" val="20001"/>
                    </a:ext>
                  </a:extLst>
                </a:gridCol>
                <a:gridCol w="6174263">
                  <a:extLst>
                    <a:ext uri="{9D8B030D-6E8A-4147-A177-3AD203B41FA5}">
                      <a16:colId xmlns:a16="http://schemas.microsoft.com/office/drawing/2014/main" val="20002"/>
                    </a:ext>
                  </a:extLst>
                </a:gridCol>
              </a:tblGrid>
              <a:tr h="1241272">
                <a:tc>
                  <a:txBody>
                    <a:bodyPr/>
                    <a:lstStyle/>
                    <a:p>
                      <a:pPr algn="l">
                        <a:lnSpc>
                          <a:spcPts val="3240"/>
                        </a:lnSpc>
                        <a:defRPr/>
                      </a:pPr>
                      <a:r>
                        <a:rPr lang="en-US" sz="2700" spc="25">
                          <a:solidFill>
                            <a:srgbClr val="17406D"/>
                          </a:solidFill>
                          <a:latin typeface="TT Rounds Condensed"/>
                        </a:rPr>
                        <a:t>When does it occur?</a:t>
                      </a:r>
                      <a:endParaRPr lang="en-US" sz="110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a:lnSpc>
                          <a:spcPts val="3240"/>
                        </a:lnSpc>
                        <a:defRPr/>
                      </a:pPr>
                      <a:r>
                        <a:rPr lang="en-US" sz="2700" spc="25">
                          <a:solidFill>
                            <a:srgbClr val="17406D"/>
                          </a:solidFill>
                          <a:latin typeface="TT Rounds Condensed"/>
                        </a:rPr>
                        <a:t>Positive Attention</a:t>
                      </a:r>
                      <a:endParaRPr lang="en-US" sz="110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a:lnSpc>
                          <a:spcPts val="3240"/>
                        </a:lnSpc>
                        <a:defRPr/>
                      </a:pPr>
                      <a:r>
                        <a:rPr lang="en-US" sz="2700" spc="25">
                          <a:solidFill>
                            <a:srgbClr val="17406D"/>
                          </a:solidFill>
                          <a:latin typeface="TT Rounds Condensed"/>
                        </a:rPr>
                        <a:t>Negative Attention</a:t>
                      </a:r>
                      <a:endParaRPr lang="en-US" sz="110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10000"/>
                  </a:ext>
                </a:extLst>
              </a:tr>
              <a:tr h="4823590">
                <a:tc>
                  <a:txBody>
                    <a:bodyPr/>
                    <a:lstStyle/>
                    <a:p>
                      <a:pPr algn="l">
                        <a:lnSpc>
                          <a:spcPts val="2160"/>
                        </a:lnSpc>
                        <a:defRPr/>
                      </a:pPr>
                      <a:endParaRPr lang="en-US" sz="2200" baseline="0">
                        <a:solidFill>
                          <a:srgbClr val="17406D"/>
                        </a:solidFill>
                        <a:latin typeface="TT Rounds Condensed" panose="020B0604020202020204" charset="0"/>
                      </a:endParaRPr>
                    </a:p>
                    <a:p>
                      <a:pPr algn="l">
                        <a:lnSpc>
                          <a:spcPts val="2160"/>
                        </a:lnSpc>
                        <a:defRPr/>
                      </a:pPr>
                      <a:r>
                        <a:rPr lang="en-US" sz="2200" baseline="0">
                          <a:solidFill>
                            <a:srgbClr val="17406D"/>
                          </a:solidFill>
                          <a:latin typeface="TT Rounds Condensed" panose="020B0604020202020204" charset="0"/>
                        </a:rPr>
                        <a:t>Attention seeking behaviours occur at a time in which the child desires a social interaction with another person.</a:t>
                      </a:r>
                      <a:endParaRPr lang="en-US" sz="2200" baseline="0">
                        <a:latin typeface="TT Rounds Condensed" panose="020B0604020202020204" charset="0"/>
                      </a:endParaRPr>
                    </a:p>
                    <a:p>
                      <a:pPr algn="l">
                        <a:lnSpc>
                          <a:spcPts val="2160"/>
                        </a:lnSpc>
                      </a:pPr>
                      <a:endParaRPr lang="en-US" sz="2200" baseline="0">
                        <a:latin typeface="TT Rounds Condensed" panose="020B0604020202020204" charset="0"/>
                      </a:endParaRP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D5EA"/>
                    </a:solidFill>
                  </a:tcPr>
                </a:tc>
                <a:tc>
                  <a:txBody>
                    <a:bodyPr/>
                    <a:lstStyle/>
                    <a:p>
                      <a:pPr algn="l">
                        <a:lnSpc>
                          <a:spcPts val="2160"/>
                        </a:lnSpc>
                        <a:defRPr/>
                      </a:pPr>
                      <a:endParaRPr lang="en-US" sz="2200" baseline="0">
                        <a:solidFill>
                          <a:srgbClr val="17406D"/>
                        </a:solidFill>
                        <a:latin typeface="TT Rounds Condensed" panose="020B0604020202020204" charset="0"/>
                      </a:endParaRPr>
                    </a:p>
                    <a:p>
                      <a:pPr algn="l">
                        <a:lnSpc>
                          <a:spcPts val="2160"/>
                        </a:lnSpc>
                        <a:defRPr/>
                      </a:pPr>
                      <a:r>
                        <a:rPr lang="en-US" sz="2200" baseline="0">
                          <a:solidFill>
                            <a:srgbClr val="17406D"/>
                          </a:solidFill>
                          <a:latin typeface="TT Rounds Condensed" panose="020B0604020202020204" charset="0"/>
                        </a:rPr>
                        <a:t>Positive Attention is when an individual’s attention seeking behaviours are recognised as appropriate and positive. </a:t>
                      </a:r>
                    </a:p>
                    <a:p>
                      <a:pPr algn="l">
                        <a:lnSpc>
                          <a:spcPts val="2160"/>
                        </a:lnSpc>
                        <a:defRPr/>
                      </a:pPr>
                      <a:endParaRPr lang="en-US" sz="2200" baseline="0">
                        <a:latin typeface="TT Rounds Condensed" panose="020B0604020202020204" charset="0"/>
                      </a:endParaRPr>
                    </a:p>
                    <a:p>
                      <a:pPr algn="l">
                        <a:lnSpc>
                          <a:spcPts val="2160"/>
                        </a:lnSpc>
                      </a:pPr>
                      <a:r>
                        <a:rPr lang="en-US" sz="2200" baseline="0">
                          <a:solidFill>
                            <a:srgbClr val="17406D"/>
                          </a:solidFill>
                          <a:latin typeface="TT Rounds Condensed" panose="020B0604020202020204" charset="0"/>
                        </a:rPr>
                        <a:t>Recognising these positive attention seeking behaviours will support a child’s learning, wellbeing and development as well as allow them to build positive relationships and feel safe.</a:t>
                      </a:r>
                    </a:p>
                    <a:p>
                      <a:pPr algn="l">
                        <a:lnSpc>
                          <a:spcPts val="2160"/>
                        </a:lnSpc>
                      </a:pPr>
                      <a:endParaRPr lang="en-US" sz="2200" baseline="0">
                        <a:solidFill>
                          <a:srgbClr val="17406D"/>
                        </a:solidFill>
                        <a:latin typeface="TT Rounds Condensed" panose="020B0604020202020204" charset="0"/>
                      </a:endParaRPr>
                    </a:p>
                    <a:p>
                      <a:pPr algn="l">
                        <a:lnSpc>
                          <a:spcPts val="2160"/>
                        </a:lnSpc>
                      </a:pPr>
                      <a:r>
                        <a:rPr lang="en-US" sz="2200" baseline="0">
                          <a:solidFill>
                            <a:srgbClr val="17406D"/>
                          </a:solidFill>
                          <a:latin typeface="TT Rounds Condensed" panose="020B0604020202020204" charset="0"/>
                        </a:rPr>
                        <a:t>Examples:</a:t>
                      </a:r>
                    </a:p>
                    <a:p>
                      <a:pPr marL="325755" lvl="1" indent="-162878" algn="l">
                        <a:lnSpc>
                          <a:spcPts val="2160"/>
                        </a:lnSpc>
                        <a:buFont typeface="Arial"/>
                        <a:buChar char="•"/>
                      </a:pPr>
                      <a:r>
                        <a:rPr lang="en-US" sz="2200" baseline="0">
                          <a:solidFill>
                            <a:srgbClr val="17406D"/>
                          </a:solidFill>
                          <a:latin typeface="TT Rounds Condensed" panose="020B0604020202020204" charset="0"/>
                        </a:rPr>
                        <a:t>Putting your hand up</a:t>
                      </a:r>
                    </a:p>
                    <a:p>
                      <a:pPr marL="325755" lvl="1" indent="-162878" algn="l">
                        <a:lnSpc>
                          <a:spcPts val="2160"/>
                        </a:lnSpc>
                        <a:buFont typeface="Arial"/>
                        <a:buChar char="•"/>
                      </a:pPr>
                      <a:r>
                        <a:rPr lang="en-US" sz="2200" baseline="0">
                          <a:solidFill>
                            <a:srgbClr val="17406D"/>
                          </a:solidFill>
                          <a:latin typeface="TT Rounds Condensed" panose="020B0604020202020204" charset="0"/>
                        </a:rPr>
                        <a:t>Using manners</a:t>
                      </a:r>
                    </a:p>
                    <a:p>
                      <a:pPr marL="325526" lvl="1" indent="-162763" algn="l">
                        <a:lnSpc>
                          <a:spcPts val="2160"/>
                        </a:lnSpc>
                        <a:buFont typeface="Arial"/>
                        <a:buChar char="•"/>
                      </a:pPr>
                      <a:r>
                        <a:rPr lang="en-US" sz="2200" baseline="0">
                          <a:solidFill>
                            <a:srgbClr val="17406D"/>
                          </a:solidFill>
                          <a:latin typeface="TT Rounds Condensed" panose="020B0604020202020204" charset="0"/>
                        </a:rPr>
                        <a:t>Sitting on the mat</a:t>
                      </a:r>
                    </a:p>
                    <a:p>
                      <a:pPr marL="325755" lvl="1" indent="-162878" algn="l">
                        <a:lnSpc>
                          <a:spcPts val="2160"/>
                        </a:lnSpc>
                      </a:pPr>
                      <a:endParaRPr lang="en-US" sz="2200" baseline="0">
                        <a:solidFill>
                          <a:srgbClr val="17406D"/>
                        </a:solidFill>
                        <a:latin typeface="TT Rounds Condensed" panose="020B0604020202020204" charset="0"/>
                      </a:endParaRPr>
                    </a:p>
                    <a:p>
                      <a:pPr marL="325755" lvl="1" indent="-162878" algn="l">
                        <a:lnSpc>
                          <a:spcPts val="2160"/>
                        </a:lnSpc>
                      </a:pPr>
                      <a:endParaRPr lang="en-US" sz="2200" baseline="0">
                        <a:solidFill>
                          <a:srgbClr val="17406D"/>
                        </a:solidFill>
                        <a:latin typeface="TT Rounds Condensed" panose="020B0604020202020204" charset="0"/>
                      </a:endParaRP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D5EA"/>
                    </a:solidFill>
                  </a:tcPr>
                </a:tc>
                <a:tc>
                  <a:txBody>
                    <a:bodyPr/>
                    <a:lstStyle/>
                    <a:p>
                      <a:pPr algn="l">
                        <a:lnSpc>
                          <a:spcPts val="2160"/>
                        </a:lnSpc>
                        <a:defRPr/>
                      </a:pPr>
                      <a:endParaRPr lang="en-US" sz="2200" baseline="0">
                        <a:solidFill>
                          <a:srgbClr val="17406D"/>
                        </a:solidFill>
                        <a:latin typeface="TT Rounds Condensed" panose="020B0604020202020204" charset="0"/>
                      </a:endParaRPr>
                    </a:p>
                    <a:p>
                      <a:pPr algn="l">
                        <a:lnSpc>
                          <a:spcPts val="2160"/>
                        </a:lnSpc>
                        <a:defRPr/>
                      </a:pPr>
                      <a:r>
                        <a:rPr lang="en-US" sz="2200" baseline="0">
                          <a:solidFill>
                            <a:srgbClr val="17406D"/>
                          </a:solidFill>
                          <a:latin typeface="TT Rounds Condensed" panose="020B0604020202020204" charset="0"/>
                        </a:rPr>
                        <a:t>Negative Attention is when challenging behaviours occur and attention is gained in a negative way.</a:t>
                      </a:r>
                    </a:p>
                    <a:p>
                      <a:pPr algn="l">
                        <a:lnSpc>
                          <a:spcPts val="2160"/>
                        </a:lnSpc>
                        <a:defRPr/>
                      </a:pPr>
                      <a:r>
                        <a:rPr lang="en-US" sz="2200" baseline="0">
                          <a:solidFill>
                            <a:srgbClr val="17406D"/>
                          </a:solidFill>
                          <a:latin typeface="TT Rounds Condensed" panose="020B0604020202020204" charset="0"/>
                        </a:rPr>
                        <a:t> </a:t>
                      </a:r>
                    </a:p>
                    <a:p>
                      <a:pPr algn="l">
                        <a:lnSpc>
                          <a:spcPts val="2160"/>
                        </a:lnSpc>
                        <a:defRPr/>
                      </a:pPr>
                      <a:r>
                        <a:rPr lang="en-US" sz="2200" baseline="0">
                          <a:solidFill>
                            <a:srgbClr val="17406D"/>
                          </a:solidFill>
                          <a:latin typeface="TT Rounds Condensed" panose="020B0604020202020204" charset="0"/>
                        </a:rPr>
                        <a:t>This can cause concerning patterns in behaviour and can have a negative impact on the individual’s engagement, interactions, environment and relationships as well as their socialisation skills. Identifying concerning attention seeking behaviours support behaviour modification. </a:t>
                      </a:r>
                    </a:p>
                    <a:p>
                      <a:pPr algn="l">
                        <a:lnSpc>
                          <a:spcPts val="2160"/>
                        </a:lnSpc>
                        <a:defRPr/>
                      </a:pPr>
                      <a:endParaRPr lang="en-US" sz="2200" baseline="0">
                        <a:solidFill>
                          <a:srgbClr val="17406D"/>
                        </a:solidFill>
                        <a:latin typeface="TT Rounds Condensed" panose="020B0604020202020204" charset="0"/>
                      </a:endParaRPr>
                    </a:p>
                    <a:p>
                      <a:pPr algn="l">
                        <a:lnSpc>
                          <a:spcPts val="2160"/>
                        </a:lnSpc>
                        <a:defRPr/>
                      </a:pPr>
                      <a:r>
                        <a:rPr lang="en-US" sz="2200" baseline="0">
                          <a:solidFill>
                            <a:srgbClr val="17406D"/>
                          </a:solidFill>
                          <a:latin typeface="TT Rounds Condensed" panose="020B0604020202020204" charset="0"/>
                        </a:rPr>
                        <a:t>Examples:</a:t>
                      </a:r>
                      <a:endParaRPr lang="en-US" sz="2200" baseline="0">
                        <a:latin typeface="TT Rounds Condensed" panose="020B0604020202020204" charset="0"/>
                      </a:endParaRPr>
                    </a:p>
                    <a:p>
                      <a:pPr marL="325755" lvl="1" indent="-162878" algn="l">
                        <a:lnSpc>
                          <a:spcPts val="2160"/>
                        </a:lnSpc>
                        <a:buFont typeface="Arial"/>
                        <a:buChar char="•"/>
                      </a:pPr>
                      <a:r>
                        <a:rPr lang="en-US" sz="2200" baseline="0">
                          <a:solidFill>
                            <a:srgbClr val="17406D"/>
                          </a:solidFill>
                          <a:latin typeface="TT Rounds Condensed" panose="020B0604020202020204" charset="0"/>
                        </a:rPr>
                        <a:t>Calling out/Interrupting.</a:t>
                      </a:r>
                    </a:p>
                    <a:p>
                      <a:pPr marL="325755" lvl="1" indent="-162878" algn="l">
                        <a:lnSpc>
                          <a:spcPts val="2160"/>
                        </a:lnSpc>
                        <a:buFont typeface="Arial"/>
                        <a:buChar char="•"/>
                      </a:pPr>
                      <a:r>
                        <a:rPr lang="en-US" sz="2200" baseline="0">
                          <a:solidFill>
                            <a:srgbClr val="17406D"/>
                          </a:solidFill>
                          <a:latin typeface="TT Rounds Condensed" panose="020B0604020202020204" charset="0"/>
                        </a:rPr>
                        <a:t>Interfering with adult conversations.</a:t>
                      </a:r>
                    </a:p>
                    <a:p>
                      <a:pPr marL="325755" lvl="1" indent="-162878" algn="l">
                        <a:lnSpc>
                          <a:spcPts val="2160"/>
                        </a:lnSpc>
                        <a:buFont typeface="Arial"/>
                        <a:buChar char="•"/>
                      </a:pPr>
                      <a:r>
                        <a:rPr lang="en-US" sz="2200" baseline="0">
                          <a:solidFill>
                            <a:srgbClr val="17406D"/>
                          </a:solidFill>
                          <a:latin typeface="TT Rounds Condensed" panose="020B0604020202020204" charset="0"/>
                        </a:rPr>
                        <a:t>Making loud noises or sounds.</a:t>
                      </a:r>
                    </a:p>
                    <a:p>
                      <a:pPr marL="325755" lvl="1" indent="-162878" algn="l">
                        <a:lnSpc>
                          <a:spcPts val="2160"/>
                        </a:lnSpc>
                        <a:buFont typeface="Arial"/>
                        <a:buChar char="•"/>
                      </a:pPr>
                      <a:r>
                        <a:rPr lang="en-US" sz="2200" baseline="0">
                          <a:solidFill>
                            <a:srgbClr val="17406D"/>
                          </a:solidFill>
                          <a:latin typeface="TT Rounds Condensed" panose="020B0604020202020204" charset="0"/>
                        </a:rPr>
                        <a:t>Inappropriate comments.</a:t>
                      </a: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D5EA"/>
                    </a:solidFill>
                  </a:tcPr>
                </a:tc>
                <a:extLst>
                  <a:ext uri="{0D108BD9-81ED-4DB2-BD59-A6C34878D82A}">
                    <a16:rowId xmlns:a16="http://schemas.microsoft.com/office/drawing/2014/main" val="10001"/>
                  </a:ext>
                </a:extLst>
              </a:tr>
            </a:tbl>
          </a:graphicData>
        </a:graphic>
      </p:graphicFrame>
      <p:sp>
        <p:nvSpPr>
          <p:cNvPr id="5" name="TextBox 5"/>
          <p:cNvSpPr txBox="1"/>
          <p:nvPr/>
        </p:nvSpPr>
        <p:spPr>
          <a:xfrm>
            <a:off x="3163947" y="1810520"/>
            <a:ext cx="13570246" cy="1480185"/>
          </a:xfrm>
          <a:prstGeom prst="rect">
            <a:avLst/>
          </a:prstGeom>
        </p:spPr>
        <p:txBody>
          <a:bodyPr lIns="0" tIns="0" rIns="0" bIns="0" rtlCol="0" anchor="t">
            <a:spAutoFit/>
          </a:bodyPr>
          <a:lstStyle/>
          <a:p>
            <a:pPr algn="ctr">
              <a:lnSpc>
                <a:spcPts val="2940"/>
              </a:lnSpc>
            </a:pPr>
            <a:r>
              <a:rPr lang="en-US" sz="2400">
                <a:solidFill>
                  <a:srgbClr val="17406D"/>
                </a:solidFill>
                <a:latin typeface="TT Rounds Condensed"/>
              </a:rPr>
              <a:t>This function is to gain attention by demonstrating attention-seeking behaviours. </a:t>
            </a:r>
          </a:p>
          <a:p>
            <a:pPr algn="ctr">
              <a:lnSpc>
                <a:spcPts val="2940"/>
              </a:lnSpc>
            </a:pPr>
            <a:r>
              <a:rPr lang="en-US" sz="2400">
                <a:solidFill>
                  <a:srgbClr val="17406D"/>
                </a:solidFill>
                <a:latin typeface="TT Rounds Condensed"/>
              </a:rPr>
              <a:t>As humans we want attention, we want to be noticed, and desire interaction with others. </a:t>
            </a:r>
          </a:p>
          <a:p>
            <a:pPr algn="ctr">
              <a:lnSpc>
                <a:spcPts val="2940"/>
              </a:lnSpc>
            </a:pPr>
            <a:r>
              <a:rPr lang="en-US" sz="2400">
                <a:solidFill>
                  <a:srgbClr val="17406D"/>
                </a:solidFill>
                <a:latin typeface="TT Rounds Condensed"/>
              </a:rPr>
              <a:t>Attention is considered a basic human need. </a:t>
            </a:r>
          </a:p>
          <a:p>
            <a:pPr algn="ctr">
              <a:lnSpc>
                <a:spcPts val="2940"/>
              </a:lnSpc>
            </a:pPr>
            <a:endParaRPr lang="en-US" sz="2100">
              <a:solidFill>
                <a:srgbClr val="17406D"/>
              </a:solidFill>
              <a:latin typeface="TT Rounds Condensed"/>
            </a:endParaRPr>
          </a:p>
        </p:txBody>
      </p:sp>
      <p:sp>
        <p:nvSpPr>
          <p:cNvPr id="6" name="Rectangle 5">
            <a:extLst>
              <a:ext uri="{FF2B5EF4-FFF2-40B4-BE49-F238E27FC236}">
                <a16:creationId xmlns:a16="http://schemas.microsoft.com/office/drawing/2014/main" id="{D2BE1F10-C7E7-BD85-B4F8-769F7C6873EE}"/>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7" name="Freeform 50">
            <a:extLst>
              <a:ext uri="{FF2B5EF4-FFF2-40B4-BE49-F238E27FC236}">
                <a16:creationId xmlns:a16="http://schemas.microsoft.com/office/drawing/2014/main" id="{3C281E43-9301-C969-A39F-8EB9F2DFC0C7}"/>
              </a:ext>
            </a:extLst>
          </p:cNvPr>
          <p:cNvSpPr/>
          <p:nvPr/>
        </p:nvSpPr>
        <p:spPr>
          <a:xfrm>
            <a:off x="99239" y="9331223"/>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8" name="TextBox 7">
            <a:extLst>
              <a:ext uri="{FF2B5EF4-FFF2-40B4-BE49-F238E27FC236}">
                <a16:creationId xmlns:a16="http://schemas.microsoft.com/office/drawing/2014/main" id="{1243C613-1BF2-224B-2CA3-710642D58054}"/>
              </a:ext>
            </a:extLst>
          </p:cNvPr>
          <p:cNvSpPr txBox="1"/>
          <p:nvPr/>
        </p:nvSpPr>
        <p:spPr>
          <a:xfrm>
            <a:off x="17308806" y="9664772"/>
            <a:ext cx="775252" cy="369332"/>
          </a:xfrm>
          <a:prstGeom prst="rect">
            <a:avLst/>
          </a:prstGeom>
          <a:noFill/>
        </p:spPr>
        <p:txBody>
          <a:bodyPr wrap="square" rtlCol="0">
            <a:spAutoFit/>
          </a:bodyPr>
          <a:lstStyle/>
          <a:p>
            <a:pPr algn="r"/>
            <a:r>
              <a:rPr lang="en-AU">
                <a:latin typeface="TT Rounds Condensed" panose="020B0604020202020204" charset="0"/>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581086"/>
            <a:ext cx="18288000" cy="2684612"/>
          </a:xfrm>
          <a:custGeom>
            <a:avLst/>
            <a:gdLst/>
            <a:ahLst/>
            <a:cxnLst/>
            <a:rect l="l" t="t" r="r" b="b"/>
            <a:pathLst>
              <a:path w="18288000" h="2684612">
                <a:moveTo>
                  <a:pt x="0" y="0"/>
                </a:moveTo>
                <a:lnTo>
                  <a:pt x="18288000" y="0"/>
                </a:lnTo>
                <a:lnTo>
                  <a:pt x="18288000" y="2684612"/>
                </a:lnTo>
                <a:lnTo>
                  <a:pt x="0" y="2684612"/>
                </a:lnTo>
                <a:lnTo>
                  <a:pt x="0" y="0"/>
                </a:lnTo>
                <a:close/>
              </a:path>
            </a:pathLst>
          </a:custGeom>
          <a:blipFill>
            <a:blip r:embed="rId2">
              <a:extLst>
                <a:ext uri="{96DAC541-7B7A-43D3-8B79-37D633B846F1}">
                  <asvg:svgBlip xmlns:asvg="http://schemas.microsoft.com/office/drawing/2016/SVG/main" r:embed="rId3"/>
                </a:ext>
              </a:extLst>
            </a:blip>
            <a:stretch>
              <a:fillRect b="-58666"/>
            </a:stretch>
          </a:blipFill>
        </p:spPr>
        <p:txBody>
          <a:bodyPr/>
          <a:lstStyle/>
          <a:p>
            <a:endParaRPr lang="en-AU"/>
          </a:p>
        </p:txBody>
      </p:sp>
      <p:grpSp>
        <p:nvGrpSpPr>
          <p:cNvPr id="3" name="Group 3"/>
          <p:cNvGrpSpPr/>
          <p:nvPr/>
        </p:nvGrpSpPr>
        <p:grpSpPr>
          <a:xfrm>
            <a:off x="0" y="-22230"/>
            <a:ext cx="18288000" cy="821696"/>
            <a:chOff x="0" y="0"/>
            <a:chExt cx="9665730" cy="434290"/>
          </a:xfrm>
        </p:grpSpPr>
        <p:sp>
          <p:nvSpPr>
            <p:cNvPr id="4" name="Freeform 4"/>
            <p:cNvSpPr/>
            <p:nvPr/>
          </p:nvSpPr>
          <p:spPr>
            <a:xfrm>
              <a:off x="0" y="0"/>
              <a:ext cx="9665729" cy="434290"/>
            </a:xfrm>
            <a:custGeom>
              <a:avLst/>
              <a:gdLst/>
              <a:ahLst/>
              <a:cxnLst/>
              <a:rect l="l" t="t" r="r" b="b"/>
              <a:pathLst>
                <a:path w="9665729" h="434290">
                  <a:moveTo>
                    <a:pt x="0" y="0"/>
                  </a:moveTo>
                  <a:lnTo>
                    <a:pt x="9665729" y="0"/>
                  </a:lnTo>
                  <a:lnTo>
                    <a:pt x="9665729" y="434290"/>
                  </a:lnTo>
                  <a:lnTo>
                    <a:pt x="0" y="434290"/>
                  </a:lnTo>
                  <a:close/>
                </a:path>
              </a:pathLst>
            </a:custGeom>
            <a:solidFill>
              <a:srgbClr val="FFC97C"/>
            </a:solidFill>
          </p:spPr>
          <p:txBody>
            <a:bodyPr/>
            <a:lstStyle/>
            <a:p>
              <a:endParaRPr lang="en-AU"/>
            </a:p>
          </p:txBody>
        </p:sp>
        <p:sp>
          <p:nvSpPr>
            <p:cNvPr id="5" name="TextBox 5"/>
            <p:cNvSpPr txBox="1"/>
            <p:nvPr/>
          </p:nvSpPr>
          <p:spPr>
            <a:xfrm>
              <a:off x="0" y="-28575"/>
              <a:ext cx="9665730" cy="462865"/>
            </a:xfrm>
            <a:prstGeom prst="rect">
              <a:avLst/>
            </a:prstGeom>
          </p:spPr>
          <p:txBody>
            <a:bodyPr lIns="48876" tIns="48876" rIns="48876" bIns="48876" rtlCol="0" anchor="ctr"/>
            <a:lstStyle/>
            <a:p>
              <a:pPr algn="ctr">
                <a:lnSpc>
                  <a:spcPts val="1346"/>
                </a:lnSpc>
              </a:pPr>
              <a:endParaRPr/>
            </a:p>
          </p:txBody>
        </p:sp>
      </p:grpSp>
      <p:sp>
        <p:nvSpPr>
          <p:cNvPr id="6" name="TextBox 6"/>
          <p:cNvSpPr txBox="1"/>
          <p:nvPr/>
        </p:nvSpPr>
        <p:spPr>
          <a:xfrm>
            <a:off x="5392492" y="1284136"/>
            <a:ext cx="7503013" cy="869469"/>
          </a:xfrm>
          <a:prstGeom prst="rect">
            <a:avLst/>
          </a:prstGeom>
        </p:spPr>
        <p:txBody>
          <a:bodyPr wrap="square" lIns="0" tIns="0" rIns="0" bIns="0" rtlCol="0" anchor="t">
            <a:spAutoFit/>
          </a:bodyPr>
          <a:lstStyle/>
          <a:p>
            <a:pPr algn="l">
              <a:lnSpc>
                <a:spcPts val="6415"/>
              </a:lnSpc>
            </a:pPr>
            <a:r>
              <a:rPr lang="en-US" sz="6600" spc="-36">
                <a:solidFill>
                  <a:srgbClr val="17406D"/>
                </a:solidFill>
                <a:latin typeface="KG Ten Thousand Reasons Alt"/>
              </a:rPr>
              <a:t>Tangible/Activity</a:t>
            </a:r>
          </a:p>
        </p:txBody>
      </p:sp>
      <p:graphicFrame>
        <p:nvGraphicFramePr>
          <p:cNvPr id="7" name="Table 7"/>
          <p:cNvGraphicFramePr>
            <a:graphicFrameLocks noGrp="1"/>
          </p:cNvGraphicFramePr>
          <p:nvPr>
            <p:extLst>
              <p:ext uri="{D42A27DB-BD31-4B8C-83A1-F6EECF244321}">
                <p14:modId xmlns:p14="http://schemas.microsoft.com/office/powerpoint/2010/main" val="3537532623"/>
              </p:ext>
            </p:extLst>
          </p:nvPr>
        </p:nvGraphicFramePr>
        <p:xfrm>
          <a:off x="2561451" y="5209904"/>
          <a:ext cx="13165092" cy="3260725"/>
        </p:xfrm>
        <a:graphic>
          <a:graphicData uri="http://schemas.openxmlformats.org/drawingml/2006/table">
            <a:tbl>
              <a:tblPr/>
              <a:tblGrid>
                <a:gridCol w="3932894">
                  <a:extLst>
                    <a:ext uri="{9D8B030D-6E8A-4147-A177-3AD203B41FA5}">
                      <a16:colId xmlns:a16="http://schemas.microsoft.com/office/drawing/2014/main" val="20000"/>
                    </a:ext>
                  </a:extLst>
                </a:gridCol>
                <a:gridCol w="3932894">
                  <a:extLst>
                    <a:ext uri="{9D8B030D-6E8A-4147-A177-3AD203B41FA5}">
                      <a16:colId xmlns:a16="http://schemas.microsoft.com/office/drawing/2014/main" val="20001"/>
                    </a:ext>
                  </a:extLst>
                </a:gridCol>
                <a:gridCol w="5299304">
                  <a:extLst>
                    <a:ext uri="{9D8B030D-6E8A-4147-A177-3AD203B41FA5}">
                      <a16:colId xmlns:a16="http://schemas.microsoft.com/office/drawing/2014/main" val="20002"/>
                    </a:ext>
                  </a:extLst>
                </a:gridCol>
              </a:tblGrid>
              <a:tr h="745855">
                <a:tc>
                  <a:txBody>
                    <a:bodyPr/>
                    <a:lstStyle/>
                    <a:p>
                      <a:pPr algn="l">
                        <a:lnSpc>
                          <a:spcPts val="3240"/>
                        </a:lnSpc>
                        <a:defRPr/>
                      </a:pPr>
                      <a:r>
                        <a:rPr lang="en-US" sz="2700" spc="25" baseline="0">
                          <a:solidFill>
                            <a:srgbClr val="17406D"/>
                          </a:solidFill>
                          <a:latin typeface="TT Rounds Condensed"/>
                        </a:rPr>
                        <a:t>When does it occur?</a:t>
                      </a:r>
                      <a:endParaRPr lang="en-US" sz="2700" baseline="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97C"/>
                    </a:solidFill>
                  </a:tcPr>
                </a:tc>
                <a:tc>
                  <a:txBody>
                    <a:bodyPr/>
                    <a:lstStyle/>
                    <a:p>
                      <a:pPr algn="l">
                        <a:lnSpc>
                          <a:spcPts val="3240"/>
                        </a:lnSpc>
                        <a:defRPr/>
                      </a:pPr>
                      <a:r>
                        <a:rPr lang="en-US" sz="2700" spc="25" baseline="0">
                          <a:solidFill>
                            <a:srgbClr val="17406D"/>
                          </a:solidFill>
                          <a:latin typeface="TT Rounds Condensed"/>
                        </a:rPr>
                        <a:t>Why it occurs</a:t>
                      </a:r>
                      <a:endParaRPr lang="en-US" sz="2700" baseline="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97C"/>
                    </a:solidFill>
                  </a:tcPr>
                </a:tc>
                <a:tc>
                  <a:txBody>
                    <a:bodyPr/>
                    <a:lstStyle/>
                    <a:p>
                      <a:pPr algn="l">
                        <a:lnSpc>
                          <a:spcPts val="3240"/>
                        </a:lnSpc>
                        <a:defRPr/>
                      </a:pPr>
                      <a:r>
                        <a:rPr lang="en-US" sz="2700" spc="25" baseline="0">
                          <a:solidFill>
                            <a:srgbClr val="17406D"/>
                          </a:solidFill>
                          <a:latin typeface="TT Rounds Condensed"/>
                        </a:rPr>
                        <a:t>Examples</a:t>
                      </a:r>
                      <a:endParaRPr lang="en-US" sz="2700" baseline="0"/>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97C"/>
                    </a:solidFill>
                  </a:tcPr>
                </a:tc>
                <a:extLst>
                  <a:ext uri="{0D108BD9-81ED-4DB2-BD59-A6C34878D82A}">
                    <a16:rowId xmlns:a16="http://schemas.microsoft.com/office/drawing/2014/main" val="10000"/>
                  </a:ext>
                </a:extLst>
              </a:tr>
              <a:tr h="2514870">
                <a:tc>
                  <a:txBody>
                    <a:bodyPr/>
                    <a:lstStyle/>
                    <a:p>
                      <a:pPr algn="l">
                        <a:lnSpc>
                          <a:spcPts val="2520"/>
                        </a:lnSpc>
                        <a:defRPr/>
                      </a:pPr>
                      <a:r>
                        <a:rPr lang="en-US" sz="2200">
                          <a:solidFill>
                            <a:srgbClr val="17406D"/>
                          </a:solidFill>
                          <a:latin typeface="TT Rounds Condensed" panose="020B0604020202020204" charset="0"/>
                        </a:rPr>
                        <a:t>Tangible or activity seeking behaviours occur at a time in which the child desires a specific item or activity.</a:t>
                      </a:r>
                      <a:endParaRPr lang="en-US" sz="2200">
                        <a:latin typeface="TT Rounds Condensed" panose="020B0604020202020204" charset="0"/>
                      </a:endParaRP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F5F0"/>
                    </a:solidFill>
                  </a:tcPr>
                </a:tc>
                <a:tc>
                  <a:txBody>
                    <a:bodyPr/>
                    <a:lstStyle/>
                    <a:p>
                      <a:pPr algn="l">
                        <a:lnSpc>
                          <a:spcPts val="2520"/>
                        </a:lnSpc>
                        <a:defRPr/>
                      </a:pPr>
                      <a:r>
                        <a:rPr lang="en-US" sz="2200" baseline="0">
                          <a:solidFill>
                            <a:srgbClr val="17406D"/>
                          </a:solidFill>
                          <a:latin typeface="TT Rounds Condensed" panose="020B0604020202020204" charset="0"/>
                        </a:rPr>
                        <a:t>Limited skills in</a:t>
                      </a:r>
                      <a:endParaRPr lang="en-US" sz="2200" baseline="0">
                        <a:latin typeface="TT Rounds Condensed" panose="020B0604020202020204" charset="0"/>
                      </a:endParaRPr>
                    </a:p>
                    <a:p>
                      <a:pPr marL="453396" lvl="1" indent="-226698">
                        <a:lnSpc>
                          <a:spcPts val="2520"/>
                        </a:lnSpc>
                        <a:buFont typeface="Arial"/>
                        <a:buChar char="•"/>
                      </a:pPr>
                      <a:r>
                        <a:rPr lang="en-US" sz="2200" baseline="0">
                          <a:solidFill>
                            <a:srgbClr val="17406D"/>
                          </a:solidFill>
                          <a:latin typeface="TT Rounds Condensed" panose="020B0604020202020204" charset="0"/>
                        </a:rPr>
                        <a:t>sharing</a:t>
                      </a:r>
                    </a:p>
                    <a:p>
                      <a:pPr marL="453396" lvl="1" indent="-226698">
                        <a:lnSpc>
                          <a:spcPts val="2520"/>
                        </a:lnSpc>
                        <a:buFont typeface="Arial"/>
                        <a:buChar char="•"/>
                      </a:pPr>
                      <a:r>
                        <a:rPr lang="en-US" sz="2200" baseline="0">
                          <a:solidFill>
                            <a:srgbClr val="17406D"/>
                          </a:solidFill>
                          <a:latin typeface="TT Rounds Condensed" panose="020B0604020202020204" charset="0"/>
                        </a:rPr>
                        <a:t>turn taking</a:t>
                      </a:r>
                    </a:p>
                    <a:p>
                      <a:pPr marL="453396" lvl="1" indent="-226698">
                        <a:lnSpc>
                          <a:spcPts val="2520"/>
                        </a:lnSpc>
                        <a:buFont typeface="Arial"/>
                        <a:buChar char="•"/>
                      </a:pPr>
                      <a:r>
                        <a:rPr lang="en-US" sz="2200" baseline="0">
                          <a:solidFill>
                            <a:srgbClr val="17406D"/>
                          </a:solidFill>
                          <a:latin typeface="TT Rounds Condensed" panose="020B0604020202020204" charset="0"/>
                        </a:rPr>
                        <a:t>waiting</a:t>
                      </a:r>
                    </a:p>
                    <a:p>
                      <a:pPr marL="453396" lvl="1" indent="-226698" algn="l">
                        <a:lnSpc>
                          <a:spcPts val="2520"/>
                        </a:lnSpc>
                        <a:buFont typeface="Arial"/>
                        <a:buChar char="•"/>
                      </a:pPr>
                      <a:r>
                        <a:rPr lang="en-US" sz="2200" baseline="0">
                          <a:solidFill>
                            <a:srgbClr val="17406D"/>
                          </a:solidFill>
                          <a:latin typeface="TT Rounds Condensed" panose="020B0604020202020204" charset="0"/>
                        </a:rPr>
                        <a:t>losing</a:t>
                      </a: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F5F0"/>
                    </a:solidFill>
                  </a:tcPr>
                </a:tc>
                <a:tc>
                  <a:txBody>
                    <a:bodyPr/>
                    <a:lstStyle/>
                    <a:p>
                      <a:pPr algn="l">
                        <a:lnSpc>
                          <a:spcPts val="2520"/>
                        </a:lnSpc>
                        <a:defRPr/>
                      </a:pPr>
                      <a:r>
                        <a:rPr lang="en-US" sz="2200" spc="19" baseline="0">
                          <a:solidFill>
                            <a:srgbClr val="17406D"/>
                          </a:solidFill>
                          <a:latin typeface="TT Rounds Condensed" panose="020B0604020202020204" charset="0"/>
                        </a:rPr>
                        <a:t>Examples Include:</a:t>
                      </a:r>
                      <a:endParaRPr lang="en-US" sz="2200" baseline="0">
                        <a:latin typeface="TT Rounds Condensed" panose="020B0604020202020204" charset="0"/>
                      </a:endParaRPr>
                    </a:p>
                    <a:p>
                      <a:pPr marL="342900" indent="-342900" algn="l">
                        <a:lnSpc>
                          <a:spcPts val="2520"/>
                        </a:lnSpc>
                        <a:buFont typeface="Arial" panose="020B0604020202020204" pitchFamily="34" charset="0"/>
                        <a:buChar char="•"/>
                      </a:pPr>
                      <a:r>
                        <a:rPr lang="en-US" sz="2200" spc="19" baseline="0">
                          <a:solidFill>
                            <a:srgbClr val="17406D"/>
                          </a:solidFill>
                          <a:latin typeface="TT Rounds Condensed" panose="020B0604020202020204" charset="0"/>
                        </a:rPr>
                        <a:t>Snatching a toy</a:t>
                      </a:r>
                    </a:p>
                    <a:p>
                      <a:pPr marL="342900" indent="-342900" algn="l">
                        <a:lnSpc>
                          <a:spcPts val="2520"/>
                        </a:lnSpc>
                        <a:buFont typeface="Arial" panose="020B0604020202020204" pitchFamily="34" charset="0"/>
                        <a:buChar char="•"/>
                      </a:pPr>
                      <a:r>
                        <a:rPr lang="en-US" sz="2200" spc="19" baseline="0">
                          <a:solidFill>
                            <a:srgbClr val="17406D"/>
                          </a:solidFill>
                          <a:latin typeface="TT Rounds Condensed" panose="020B0604020202020204" charset="0"/>
                        </a:rPr>
                        <a:t>Challenging behaviour when a desired activity finishes</a:t>
                      </a:r>
                    </a:p>
                    <a:p>
                      <a:pPr marL="342900" indent="-342900" algn="l">
                        <a:lnSpc>
                          <a:spcPts val="2520"/>
                        </a:lnSpc>
                        <a:buFont typeface="Arial" panose="020B0604020202020204" pitchFamily="34" charset="0"/>
                        <a:buChar char="•"/>
                      </a:pPr>
                      <a:r>
                        <a:rPr lang="en-US" sz="2200" spc="19" baseline="0">
                          <a:solidFill>
                            <a:srgbClr val="17406D"/>
                          </a:solidFill>
                          <a:latin typeface="TT Rounds Condensed" panose="020B0604020202020204" charset="0"/>
                        </a:rPr>
                        <a:t>Hitting as a communication tool to gain an item</a:t>
                      </a:r>
                    </a:p>
                    <a:p>
                      <a:pPr marL="342900" indent="-342900" algn="l">
                        <a:lnSpc>
                          <a:spcPts val="2520"/>
                        </a:lnSpc>
                        <a:buFont typeface="Arial" panose="020B0604020202020204" pitchFamily="34" charset="0"/>
                        <a:buChar char="•"/>
                      </a:pPr>
                      <a:r>
                        <a:rPr lang="en-US" sz="2200" spc="19" baseline="0">
                          <a:solidFill>
                            <a:srgbClr val="17406D"/>
                          </a:solidFill>
                          <a:latin typeface="TT Rounds Condensed" panose="020B0604020202020204" charset="0"/>
                        </a:rPr>
                        <a:t>Interrupting people on the swing</a:t>
                      </a:r>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F5F0"/>
                    </a:solidFill>
                  </a:tcPr>
                </a:tc>
                <a:extLst>
                  <a:ext uri="{0D108BD9-81ED-4DB2-BD59-A6C34878D82A}">
                    <a16:rowId xmlns:a16="http://schemas.microsoft.com/office/drawing/2014/main" val="10001"/>
                  </a:ext>
                </a:extLst>
              </a:tr>
            </a:tbl>
          </a:graphicData>
        </a:graphic>
      </p:graphicFrame>
      <p:sp>
        <p:nvSpPr>
          <p:cNvPr id="8" name="TextBox 8"/>
          <p:cNvSpPr txBox="1"/>
          <p:nvPr/>
        </p:nvSpPr>
        <p:spPr>
          <a:xfrm>
            <a:off x="2561452" y="2205100"/>
            <a:ext cx="13165091" cy="2953309"/>
          </a:xfrm>
          <a:prstGeom prst="rect">
            <a:avLst/>
          </a:prstGeom>
        </p:spPr>
        <p:txBody>
          <a:bodyPr lIns="0" tIns="0" rIns="0" bIns="0" rtlCol="0" anchor="t">
            <a:spAutoFit/>
          </a:bodyPr>
          <a:lstStyle/>
          <a:p>
            <a:pPr algn="ctr">
              <a:lnSpc>
                <a:spcPts val="2940"/>
              </a:lnSpc>
            </a:pPr>
            <a:r>
              <a:rPr lang="en-US" sz="2400">
                <a:solidFill>
                  <a:srgbClr val="17406D"/>
                </a:solidFill>
                <a:latin typeface="TT Rounds Condensed Light"/>
              </a:rPr>
              <a:t>This is when an individual seeks access to specifically desirable tangibles or activities. A tangible is an item that a person can touch or hold, whereas an activity is something which is going to happen or already occurring. </a:t>
            </a:r>
          </a:p>
          <a:p>
            <a:pPr algn="ctr">
              <a:lnSpc>
                <a:spcPts val="2940"/>
              </a:lnSpc>
            </a:pPr>
            <a:endParaRPr lang="en-US" sz="2400">
              <a:solidFill>
                <a:srgbClr val="17406D"/>
              </a:solidFill>
              <a:latin typeface="TT Rounds Condensed Light"/>
            </a:endParaRPr>
          </a:p>
          <a:p>
            <a:pPr algn="ctr">
              <a:lnSpc>
                <a:spcPts val="2940"/>
              </a:lnSpc>
            </a:pPr>
            <a:r>
              <a:rPr lang="en-US" sz="2400">
                <a:solidFill>
                  <a:srgbClr val="17406D"/>
                </a:solidFill>
                <a:latin typeface="TT Rounds Condensed Light"/>
              </a:rPr>
              <a:t>It is important to note that some elements of these behaviours may be linked to a child's developmental milestones. Skills such as turn taking, waiting and sharing are not natural at a young age and develop over the first five years.</a:t>
            </a:r>
          </a:p>
          <a:p>
            <a:pPr algn="ctr">
              <a:lnSpc>
                <a:spcPts val="2940"/>
              </a:lnSpc>
            </a:pPr>
            <a:endParaRPr lang="en-US" sz="2100">
              <a:solidFill>
                <a:srgbClr val="17406D"/>
              </a:solidFill>
              <a:latin typeface="TT Rounds Condensed Light"/>
            </a:endParaRPr>
          </a:p>
        </p:txBody>
      </p:sp>
      <p:sp>
        <p:nvSpPr>
          <p:cNvPr id="9" name="Rectangle 8">
            <a:extLst>
              <a:ext uri="{FF2B5EF4-FFF2-40B4-BE49-F238E27FC236}">
                <a16:creationId xmlns:a16="http://schemas.microsoft.com/office/drawing/2014/main" id="{7715D672-E124-89C5-2A4C-B8421E6F7099}"/>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0" name="Freeform 50">
            <a:extLst>
              <a:ext uri="{FF2B5EF4-FFF2-40B4-BE49-F238E27FC236}">
                <a16:creationId xmlns:a16="http://schemas.microsoft.com/office/drawing/2014/main" id="{B5D2EDA2-BC12-AC71-02D3-7720DFEF4D1D}"/>
              </a:ext>
            </a:extLst>
          </p:cNvPr>
          <p:cNvSpPr/>
          <p:nvPr/>
        </p:nvSpPr>
        <p:spPr>
          <a:xfrm>
            <a:off x="573322" y="9264205"/>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1" name="TextBox 10">
            <a:extLst>
              <a:ext uri="{FF2B5EF4-FFF2-40B4-BE49-F238E27FC236}">
                <a16:creationId xmlns:a16="http://schemas.microsoft.com/office/drawing/2014/main" id="{4555D861-210D-C191-5F69-85CAA0E793D6}"/>
              </a:ext>
            </a:extLst>
          </p:cNvPr>
          <p:cNvSpPr txBox="1"/>
          <p:nvPr/>
        </p:nvSpPr>
        <p:spPr>
          <a:xfrm>
            <a:off x="17043787" y="9604247"/>
            <a:ext cx="944217" cy="369332"/>
          </a:xfrm>
          <a:prstGeom prst="rect">
            <a:avLst/>
          </a:prstGeom>
          <a:noFill/>
        </p:spPr>
        <p:txBody>
          <a:bodyPr wrap="square" rtlCol="0">
            <a:spAutoFit/>
          </a:bodyPr>
          <a:lstStyle/>
          <a:p>
            <a:pPr algn="r"/>
            <a:r>
              <a:rPr lang="en-AU"/>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8024747"/>
            <a:ext cx="18288000" cy="2684612"/>
          </a:xfrm>
          <a:custGeom>
            <a:avLst/>
            <a:gdLst/>
            <a:ahLst/>
            <a:cxnLst/>
            <a:rect l="l" t="t" r="r" b="b"/>
            <a:pathLst>
              <a:path w="18288000" h="2684612">
                <a:moveTo>
                  <a:pt x="0" y="0"/>
                </a:moveTo>
                <a:lnTo>
                  <a:pt x="18288000" y="0"/>
                </a:lnTo>
                <a:lnTo>
                  <a:pt x="18288000" y="2684612"/>
                </a:lnTo>
                <a:lnTo>
                  <a:pt x="0" y="2684612"/>
                </a:lnTo>
                <a:lnTo>
                  <a:pt x="0" y="0"/>
                </a:lnTo>
                <a:close/>
              </a:path>
            </a:pathLst>
          </a:custGeom>
          <a:blipFill>
            <a:blip r:embed="rId2">
              <a:extLst>
                <a:ext uri="{96DAC541-7B7A-43D3-8B79-37D633B846F1}">
                  <asvg:svgBlip xmlns:asvg="http://schemas.microsoft.com/office/drawing/2016/SVG/main" r:embed="rId3"/>
                </a:ext>
              </a:extLst>
            </a:blip>
            <a:stretch>
              <a:fillRect b="-58666"/>
            </a:stretch>
          </a:blipFill>
        </p:spPr>
        <p:txBody>
          <a:bodyPr/>
          <a:lstStyle/>
          <a:p>
            <a:endParaRPr lang="en-AU"/>
          </a:p>
        </p:txBody>
      </p:sp>
      <p:sp>
        <p:nvSpPr>
          <p:cNvPr id="4" name="Freeform 4"/>
          <p:cNvSpPr/>
          <p:nvPr/>
        </p:nvSpPr>
        <p:spPr>
          <a:xfrm>
            <a:off x="1527374" y="1691303"/>
            <a:ext cx="15233252" cy="6336777"/>
          </a:xfrm>
          <a:custGeom>
            <a:avLst/>
            <a:gdLst/>
            <a:ahLst/>
            <a:cxnLst/>
            <a:rect l="l" t="t" r="r" b="b"/>
            <a:pathLst>
              <a:path w="15233252" h="6336777">
                <a:moveTo>
                  <a:pt x="0" y="0"/>
                </a:moveTo>
                <a:lnTo>
                  <a:pt x="15233252" y="0"/>
                </a:lnTo>
                <a:lnTo>
                  <a:pt x="15233252" y="6336777"/>
                </a:lnTo>
                <a:lnTo>
                  <a:pt x="0" y="6336777"/>
                </a:lnTo>
                <a:lnTo>
                  <a:pt x="0" y="0"/>
                </a:lnTo>
                <a:close/>
              </a:path>
            </a:pathLst>
          </a:custGeom>
          <a:blipFill>
            <a:blip r:embed="rId4"/>
            <a:stretch>
              <a:fillRect l="-226" t="-29676" r="-226"/>
            </a:stretch>
          </a:blipFill>
        </p:spPr>
        <p:txBody>
          <a:bodyPr/>
          <a:lstStyle/>
          <a:p>
            <a:endParaRPr lang="en-AU"/>
          </a:p>
        </p:txBody>
      </p:sp>
      <p:sp>
        <p:nvSpPr>
          <p:cNvPr id="5" name="TextBox 5"/>
          <p:cNvSpPr txBox="1"/>
          <p:nvPr/>
        </p:nvSpPr>
        <p:spPr>
          <a:xfrm>
            <a:off x="433197" y="796313"/>
            <a:ext cx="17421606" cy="898323"/>
          </a:xfrm>
          <a:prstGeom prst="rect">
            <a:avLst/>
          </a:prstGeom>
        </p:spPr>
        <p:txBody>
          <a:bodyPr wrap="square" lIns="0" tIns="0" rIns="0" bIns="0" rtlCol="0" anchor="t">
            <a:spAutoFit/>
          </a:bodyPr>
          <a:lstStyle/>
          <a:p>
            <a:pPr algn="ctr">
              <a:lnSpc>
                <a:spcPts val="6696"/>
              </a:lnSpc>
            </a:pPr>
            <a:r>
              <a:rPr lang="en-US" sz="6600" spc="-37">
                <a:solidFill>
                  <a:srgbClr val="17406D"/>
                </a:solidFill>
                <a:latin typeface="KG Ten Thousand Reasons Alt"/>
              </a:rPr>
              <a:t>Four Functions of Behaviour Flow Chart</a:t>
            </a:r>
          </a:p>
        </p:txBody>
      </p:sp>
      <p:sp>
        <p:nvSpPr>
          <p:cNvPr id="6" name="Rectangle 5">
            <a:extLst>
              <a:ext uri="{FF2B5EF4-FFF2-40B4-BE49-F238E27FC236}">
                <a16:creationId xmlns:a16="http://schemas.microsoft.com/office/drawing/2014/main" id="{1ACC2F7D-E0F7-784C-1C4D-E383E2ADE596}"/>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7" name="Freeform 50">
            <a:extLst>
              <a:ext uri="{FF2B5EF4-FFF2-40B4-BE49-F238E27FC236}">
                <a16:creationId xmlns:a16="http://schemas.microsoft.com/office/drawing/2014/main" id="{B6D9640F-626A-840A-61CB-8B3DD26CDEBD}"/>
              </a:ext>
            </a:extLst>
          </p:cNvPr>
          <p:cNvSpPr/>
          <p:nvPr/>
        </p:nvSpPr>
        <p:spPr>
          <a:xfrm>
            <a:off x="573322" y="9264205"/>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5"/>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8" name="TextBox 7">
            <a:extLst>
              <a:ext uri="{FF2B5EF4-FFF2-40B4-BE49-F238E27FC236}">
                <a16:creationId xmlns:a16="http://schemas.microsoft.com/office/drawing/2014/main" id="{8E0A2A72-2533-55B7-3397-F08BC258A548}"/>
              </a:ext>
            </a:extLst>
          </p:cNvPr>
          <p:cNvSpPr txBox="1"/>
          <p:nvPr/>
        </p:nvSpPr>
        <p:spPr>
          <a:xfrm>
            <a:off x="16408659" y="9413088"/>
            <a:ext cx="1446144" cy="369332"/>
          </a:xfrm>
          <a:prstGeom prst="rect">
            <a:avLst/>
          </a:prstGeom>
          <a:noFill/>
        </p:spPr>
        <p:txBody>
          <a:bodyPr wrap="square" rtlCol="0">
            <a:spAutoFit/>
          </a:bodyPr>
          <a:lstStyle/>
          <a:p>
            <a:pPr algn="r"/>
            <a:r>
              <a:rPr lang="en-AU"/>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10108" y="1709650"/>
            <a:ext cx="16579676" cy="929259"/>
          </a:xfrm>
          <a:prstGeom prst="rect">
            <a:avLst/>
          </a:prstGeom>
        </p:spPr>
        <p:txBody>
          <a:bodyPr lIns="0" tIns="0" rIns="0" bIns="0" rtlCol="0" anchor="t">
            <a:spAutoFit/>
          </a:bodyPr>
          <a:lstStyle/>
          <a:p>
            <a:pPr algn="ctr">
              <a:lnSpc>
                <a:spcPts val="7128"/>
              </a:lnSpc>
            </a:pPr>
            <a:r>
              <a:rPr lang="en-US" sz="6600" spc="-40">
                <a:solidFill>
                  <a:srgbClr val="17406D"/>
                </a:solidFill>
                <a:latin typeface="KG Ten Thousand Reasons Alt"/>
              </a:rPr>
              <a:t>5 Step Behaviour Modification Process</a:t>
            </a:r>
          </a:p>
        </p:txBody>
      </p:sp>
      <p:grpSp>
        <p:nvGrpSpPr>
          <p:cNvPr id="3" name="Group 3"/>
          <p:cNvGrpSpPr/>
          <p:nvPr/>
        </p:nvGrpSpPr>
        <p:grpSpPr>
          <a:xfrm>
            <a:off x="877628" y="4360161"/>
            <a:ext cx="2442642" cy="2776354"/>
            <a:chOff x="0" y="0"/>
            <a:chExt cx="3256856" cy="3701806"/>
          </a:xfrm>
        </p:grpSpPr>
        <p:sp>
          <p:nvSpPr>
            <p:cNvPr id="4" name="Freeform 4"/>
            <p:cNvSpPr/>
            <p:nvPr/>
          </p:nvSpPr>
          <p:spPr>
            <a:xfrm>
              <a:off x="0" y="0"/>
              <a:ext cx="3256788" cy="3701796"/>
            </a:xfrm>
            <a:custGeom>
              <a:avLst/>
              <a:gdLst/>
              <a:ahLst/>
              <a:cxnLst/>
              <a:rect l="l" t="t" r="r" b="b"/>
              <a:pathLst>
                <a:path w="3256788" h="3701796">
                  <a:moveTo>
                    <a:pt x="0" y="325628"/>
                  </a:moveTo>
                  <a:cubicBezTo>
                    <a:pt x="0" y="145796"/>
                    <a:pt x="145796" y="0"/>
                    <a:pt x="325628" y="0"/>
                  </a:cubicBezTo>
                  <a:lnTo>
                    <a:pt x="2931160" y="0"/>
                  </a:lnTo>
                  <a:cubicBezTo>
                    <a:pt x="3110992" y="0"/>
                    <a:pt x="3256788" y="145796"/>
                    <a:pt x="3256788" y="325628"/>
                  </a:cubicBezTo>
                  <a:lnTo>
                    <a:pt x="3256788" y="3376168"/>
                  </a:lnTo>
                  <a:cubicBezTo>
                    <a:pt x="3256788" y="3556000"/>
                    <a:pt x="3110992" y="3701796"/>
                    <a:pt x="2931160" y="3701796"/>
                  </a:cubicBezTo>
                  <a:lnTo>
                    <a:pt x="325628" y="3701796"/>
                  </a:lnTo>
                  <a:cubicBezTo>
                    <a:pt x="145796" y="3701796"/>
                    <a:pt x="0" y="3556000"/>
                    <a:pt x="0" y="3376168"/>
                  </a:cubicBezTo>
                  <a:close/>
                </a:path>
              </a:pathLst>
            </a:custGeom>
            <a:solidFill>
              <a:srgbClr val="8BE0D2"/>
            </a:solidFill>
          </p:spPr>
          <p:txBody>
            <a:bodyPr/>
            <a:lstStyle/>
            <a:p>
              <a:endParaRPr lang="en-AU"/>
            </a:p>
          </p:txBody>
        </p:sp>
      </p:grpSp>
      <p:sp>
        <p:nvSpPr>
          <p:cNvPr id="5" name="TextBox 5"/>
          <p:cNvSpPr txBox="1"/>
          <p:nvPr/>
        </p:nvSpPr>
        <p:spPr>
          <a:xfrm>
            <a:off x="1009178" y="5110544"/>
            <a:ext cx="2179542" cy="1247013"/>
          </a:xfrm>
          <a:prstGeom prst="rect">
            <a:avLst/>
          </a:prstGeom>
        </p:spPr>
        <p:txBody>
          <a:bodyPr lIns="0" tIns="0" rIns="0" bIns="0" rtlCol="0" anchor="t">
            <a:spAutoFit/>
          </a:bodyPr>
          <a:lstStyle/>
          <a:p>
            <a:pPr algn="ctr">
              <a:lnSpc>
                <a:spcPts val="3366"/>
              </a:lnSpc>
            </a:pPr>
            <a:r>
              <a:rPr lang="en-US" sz="2550" spc="23">
                <a:solidFill>
                  <a:srgbClr val="17406D"/>
                </a:solidFill>
                <a:latin typeface="TT Rounds Condensed"/>
              </a:rPr>
              <a:t>Identify the challenging behaviours</a:t>
            </a:r>
          </a:p>
        </p:txBody>
      </p:sp>
      <p:grpSp>
        <p:nvGrpSpPr>
          <p:cNvPr id="6" name="Group 6"/>
          <p:cNvGrpSpPr/>
          <p:nvPr/>
        </p:nvGrpSpPr>
        <p:grpSpPr>
          <a:xfrm>
            <a:off x="3522143" y="5498017"/>
            <a:ext cx="427966" cy="500640"/>
            <a:chOff x="0" y="0"/>
            <a:chExt cx="570622" cy="667520"/>
          </a:xfrm>
        </p:grpSpPr>
        <p:sp>
          <p:nvSpPr>
            <p:cNvPr id="7" name="Freeform 7"/>
            <p:cNvSpPr/>
            <p:nvPr/>
          </p:nvSpPr>
          <p:spPr>
            <a:xfrm>
              <a:off x="0" y="0"/>
              <a:ext cx="570611" cy="667512"/>
            </a:xfrm>
            <a:custGeom>
              <a:avLst/>
              <a:gdLst/>
              <a:ahLst/>
              <a:cxnLst/>
              <a:rect l="l" t="t" r="r" b="b"/>
              <a:pathLst>
                <a:path w="570611" h="667512">
                  <a:moveTo>
                    <a:pt x="0" y="133477"/>
                  </a:moveTo>
                  <a:lnTo>
                    <a:pt x="285369" y="133477"/>
                  </a:lnTo>
                  <a:lnTo>
                    <a:pt x="285369" y="0"/>
                  </a:lnTo>
                  <a:lnTo>
                    <a:pt x="570611" y="333756"/>
                  </a:lnTo>
                  <a:lnTo>
                    <a:pt x="285369" y="667512"/>
                  </a:lnTo>
                  <a:lnTo>
                    <a:pt x="285369" y="534035"/>
                  </a:lnTo>
                  <a:lnTo>
                    <a:pt x="0" y="534035"/>
                  </a:lnTo>
                  <a:close/>
                </a:path>
              </a:pathLst>
            </a:custGeom>
            <a:solidFill>
              <a:srgbClr val="ED7D31"/>
            </a:solidFill>
          </p:spPr>
          <p:txBody>
            <a:bodyPr/>
            <a:lstStyle/>
            <a:p>
              <a:endParaRPr lang="en-AU"/>
            </a:p>
          </p:txBody>
        </p:sp>
      </p:grpSp>
      <p:grpSp>
        <p:nvGrpSpPr>
          <p:cNvPr id="8" name="Group 8"/>
          <p:cNvGrpSpPr/>
          <p:nvPr/>
        </p:nvGrpSpPr>
        <p:grpSpPr>
          <a:xfrm>
            <a:off x="4127755" y="4221344"/>
            <a:ext cx="2686906" cy="3053990"/>
            <a:chOff x="0" y="0"/>
            <a:chExt cx="3582542" cy="4071986"/>
          </a:xfrm>
        </p:grpSpPr>
        <p:sp>
          <p:nvSpPr>
            <p:cNvPr id="9" name="Freeform 9"/>
            <p:cNvSpPr/>
            <p:nvPr/>
          </p:nvSpPr>
          <p:spPr>
            <a:xfrm>
              <a:off x="0" y="0"/>
              <a:ext cx="3582543" cy="4072001"/>
            </a:xfrm>
            <a:custGeom>
              <a:avLst/>
              <a:gdLst/>
              <a:ahLst/>
              <a:cxnLst/>
              <a:rect l="l" t="t" r="r" b="b"/>
              <a:pathLst>
                <a:path w="3582543" h="4072001">
                  <a:moveTo>
                    <a:pt x="0" y="358267"/>
                  </a:moveTo>
                  <a:cubicBezTo>
                    <a:pt x="0" y="160401"/>
                    <a:pt x="160401" y="0"/>
                    <a:pt x="358267" y="0"/>
                  </a:cubicBezTo>
                  <a:lnTo>
                    <a:pt x="3224276" y="0"/>
                  </a:lnTo>
                  <a:cubicBezTo>
                    <a:pt x="3422142" y="0"/>
                    <a:pt x="3582543" y="160401"/>
                    <a:pt x="3582543" y="358267"/>
                  </a:cubicBezTo>
                  <a:lnTo>
                    <a:pt x="3582543" y="3713734"/>
                  </a:lnTo>
                  <a:cubicBezTo>
                    <a:pt x="3582543" y="3911600"/>
                    <a:pt x="3422142" y="4072001"/>
                    <a:pt x="3224276" y="4072001"/>
                  </a:cubicBezTo>
                  <a:lnTo>
                    <a:pt x="358267" y="4072001"/>
                  </a:lnTo>
                  <a:cubicBezTo>
                    <a:pt x="160401" y="4072001"/>
                    <a:pt x="0" y="3911600"/>
                    <a:pt x="0" y="3713734"/>
                  </a:cubicBezTo>
                  <a:close/>
                </a:path>
              </a:pathLst>
            </a:custGeom>
            <a:solidFill>
              <a:srgbClr val="3ECCB4"/>
            </a:solidFill>
          </p:spPr>
          <p:txBody>
            <a:bodyPr/>
            <a:lstStyle/>
            <a:p>
              <a:endParaRPr lang="en-AU"/>
            </a:p>
          </p:txBody>
        </p:sp>
      </p:grpSp>
      <p:sp>
        <p:nvSpPr>
          <p:cNvPr id="10" name="TextBox 10"/>
          <p:cNvSpPr txBox="1"/>
          <p:nvPr/>
        </p:nvSpPr>
        <p:spPr>
          <a:xfrm>
            <a:off x="4270270" y="5061014"/>
            <a:ext cx="2401876" cy="1336548"/>
          </a:xfrm>
          <a:prstGeom prst="rect">
            <a:avLst/>
          </a:prstGeom>
        </p:spPr>
        <p:txBody>
          <a:bodyPr lIns="0" tIns="0" rIns="0" bIns="0" rtlCol="0" anchor="t">
            <a:spAutoFit/>
          </a:bodyPr>
          <a:lstStyle/>
          <a:p>
            <a:pPr algn="ctr">
              <a:lnSpc>
                <a:spcPts val="3591"/>
              </a:lnSpc>
            </a:pPr>
            <a:r>
              <a:rPr lang="en-US" sz="2700" spc="25">
                <a:solidFill>
                  <a:srgbClr val="17406D"/>
                </a:solidFill>
                <a:latin typeface="TT Rounds Condensed"/>
              </a:rPr>
              <a:t>Gather behaviour data for analysing</a:t>
            </a:r>
          </a:p>
        </p:txBody>
      </p:sp>
      <p:grpSp>
        <p:nvGrpSpPr>
          <p:cNvPr id="11" name="Group 11"/>
          <p:cNvGrpSpPr/>
          <p:nvPr/>
        </p:nvGrpSpPr>
        <p:grpSpPr>
          <a:xfrm>
            <a:off x="7016533" y="5498017"/>
            <a:ext cx="427966" cy="500640"/>
            <a:chOff x="0" y="0"/>
            <a:chExt cx="570622" cy="667520"/>
          </a:xfrm>
        </p:grpSpPr>
        <p:sp>
          <p:nvSpPr>
            <p:cNvPr id="12" name="Freeform 12"/>
            <p:cNvSpPr/>
            <p:nvPr/>
          </p:nvSpPr>
          <p:spPr>
            <a:xfrm>
              <a:off x="0" y="0"/>
              <a:ext cx="570611" cy="667512"/>
            </a:xfrm>
            <a:custGeom>
              <a:avLst/>
              <a:gdLst/>
              <a:ahLst/>
              <a:cxnLst/>
              <a:rect l="l" t="t" r="r" b="b"/>
              <a:pathLst>
                <a:path w="570611" h="667512">
                  <a:moveTo>
                    <a:pt x="0" y="133477"/>
                  </a:moveTo>
                  <a:lnTo>
                    <a:pt x="285369" y="133477"/>
                  </a:lnTo>
                  <a:lnTo>
                    <a:pt x="285369" y="0"/>
                  </a:lnTo>
                  <a:lnTo>
                    <a:pt x="570611" y="333756"/>
                  </a:lnTo>
                  <a:lnTo>
                    <a:pt x="285369" y="667512"/>
                  </a:lnTo>
                  <a:lnTo>
                    <a:pt x="285369" y="534035"/>
                  </a:lnTo>
                  <a:lnTo>
                    <a:pt x="0" y="534035"/>
                  </a:lnTo>
                  <a:close/>
                </a:path>
              </a:pathLst>
            </a:custGeom>
            <a:solidFill>
              <a:srgbClr val="A5A5A5"/>
            </a:solidFill>
          </p:spPr>
          <p:txBody>
            <a:bodyPr/>
            <a:lstStyle/>
            <a:p>
              <a:endParaRPr lang="en-AU"/>
            </a:p>
          </p:txBody>
        </p:sp>
      </p:grpSp>
      <p:grpSp>
        <p:nvGrpSpPr>
          <p:cNvPr id="13" name="Group 13"/>
          <p:cNvGrpSpPr/>
          <p:nvPr/>
        </p:nvGrpSpPr>
        <p:grpSpPr>
          <a:xfrm>
            <a:off x="7622148" y="4068644"/>
            <a:ext cx="2955597" cy="3359388"/>
            <a:chOff x="0" y="0"/>
            <a:chExt cx="3940796" cy="4479184"/>
          </a:xfrm>
        </p:grpSpPr>
        <p:sp>
          <p:nvSpPr>
            <p:cNvPr id="14" name="Freeform 14"/>
            <p:cNvSpPr/>
            <p:nvPr/>
          </p:nvSpPr>
          <p:spPr>
            <a:xfrm>
              <a:off x="0" y="0"/>
              <a:ext cx="3940810" cy="4479163"/>
            </a:xfrm>
            <a:custGeom>
              <a:avLst/>
              <a:gdLst/>
              <a:ahLst/>
              <a:cxnLst/>
              <a:rect l="l" t="t" r="r" b="b"/>
              <a:pathLst>
                <a:path w="3940810" h="4479163">
                  <a:moveTo>
                    <a:pt x="0" y="394081"/>
                  </a:moveTo>
                  <a:cubicBezTo>
                    <a:pt x="0" y="176403"/>
                    <a:pt x="176403" y="0"/>
                    <a:pt x="394081" y="0"/>
                  </a:cubicBezTo>
                  <a:lnTo>
                    <a:pt x="3546729" y="0"/>
                  </a:lnTo>
                  <a:cubicBezTo>
                    <a:pt x="3764407" y="0"/>
                    <a:pt x="3940810" y="176403"/>
                    <a:pt x="3940810" y="394081"/>
                  </a:cubicBezTo>
                  <a:lnTo>
                    <a:pt x="3940810" y="4085082"/>
                  </a:lnTo>
                  <a:cubicBezTo>
                    <a:pt x="3940810" y="4302760"/>
                    <a:pt x="3764407" y="4479163"/>
                    <a:pt x="3546729" y="4479163"/>
                  </a:cubicBezTo>
                  <a:lnTo>
                    <a:pt x="394081" y="4479163"/>
                  </a:lnTo>
                  <a:cubicBezTo>
                    <a:pt x="176403" y="4479163"/>
                    <a:pt x="0" y="4302760"/>
                    <a:pt x="0" y="4085082"/>
                  </a:cubicBezTo>
                  <a:close/>
                </a:path>
              </a:pathLst>
            </a:custGeom>
            <a:solidFill>
              <a:srgbClr val="2A9E8A"/>
            </a:solidFill>
          </p:spPr>
          <p:txBody>
            <a:bodyPr/>
            <a:lstStyle/>
            <a:p>
              <a:endParaRPr lang="en-AU"/>
            </a:p>
          </p:txBody>
        </p:sp>
      </p:grpSp>
      <p:sp>
        <p:nvSpPr>
          <p:cNvPr id="15" name="TextBox 15"/>
          <p:cNvSpPr txBox="1"/>
          <p:nvPr/>
        </p:nvSpPr>
        <p:spPr>
          <a:xfrm>
            <a:off x="7768722" y="4454938"/>
            <a:ext cx="2662449" cy="2558225"/>
          </a:xfrm>
          <a:prstGeom prst="rect">
            <a:avLst/>
          </a:prstGeom>
        </p:spPr>
        <p:txBody>
          <a:bodyPr lIns="0" tIns="0" rIns="0" bIns="0" rtlCol="0" anchor="t">
            <a:spAutoFit/>
          </a:bodyPr>
          <a:lstStyle/>
          <a:p>
            <a:pPr algn="ctr">
              <a:lnSpc>
                <a:spcPts val="3391"/>
              </a:lnSpc>
            </a:pPr>
            <a:r>
              <a:rPr lang="en-US" sz="2550" spc="23">
                <a:solidFill>
                  <a:srgbClr val="17406D"/>
                </a:solidFill>
                <a:latin typeface="TT Rounds Condensed"/>
              </a:rPr>
              <a:t>Identify and analyse the function of behaviour and any contributing patterns</a:t>
            </a:r>
          </a:p>
        </p:txBody>
      </p:sp>
      <p:grpSp>
        <p:nvGrpSpPr>
          <p:cNvPr id="16" name="Group 16"/>
          <p:cNvGrpSpPr/>
          <p:nvPr/>
        </p:nvGrpSpPr>
        <p:grpSpPr>
          <a:xfrm>
            <a:off x="10779616" y="5498017"/>
            <a:ext cx="427967" cy="500640"/>
            <a:chOff x="0" y="0"/>
            <a:chExt cx="570622" cy="667520"/>
          </a:xfrm>
        </p:grpSpPr>
        <p:sp>
          <p:nvSpPr>
            <p:cNvPr id="17" name="Freeform 17"/>
            <p:cNvSpPr/>
            <p:nvPr/>
          </p:nvSpPr>
          <p:spPr>
            <a:xfrm>
              <a:off x="0" y="0"/>
              <a:ext cx="570611" cy="667512"/>
            </a:xfrm>
            <a:custGeom>
              <a:avLst/>
              <a:gdLst/>
              <a:ahLst/>
              <a:cxnLst/>
              <a:rect l="l" t="t" r="r" b="b"/>
              <a:pathLst>
                <a:path w="570611" h="667512">
                  <a:moveTo>
                    <a:pt x="0" y="133477"/>
                  </a:moveTo>
                  <a:lnTo>
                    <a:pt x="285369" y="133477"/>
                  </a:lnTo>
                  <a:lnTo>
                    <a:pt x="285369" y="0"/>
                  </a:lnTo>
                  <a:lnTo>
                    <a:pt x="570611" y="333756"/>
                  </a:lnTo>
                  <a:lnTo>
                    <a:pt x="285369" y="667512"/>
                  </a:lnTo>
                  <a:lnTo>
                    <a:pt x="285369" y="534035"/>
                  </a:lnTo>
                  <a:lnTo>
                    <a:pt x="0" y="534035"/>
                  </a:lnTo>
                  <a:close/>
                </a:path>
              </a:pathLst>
            </a:custGeom>
            <a:solidFill>
              <a:srgbClr val="FFC000"/>
            </a:solidFill>
          </p:spPr>
          <p:txBody>
            <a:bodyPr/>
            <a:lstStyle/>
            <a:p>
              <a:endParaRPr lang="en-AU"/>
            </a:p>
          </p:txBody>
        </p:sp>
      </p:grpSp>
      <p:grpSp>
        <p:nvGrpSpPr>
          <p:cNvPr id="18" name="Group 18"/>
          <p:cNvGrpSpPr/>
          <p:nvPr/>
        </p:nvGrpSpPr>
        <p:grpSpPr>
          <a:xfrm>
            <a:off x="11385231" y="4221344"/>
            <a:ext cx="2686906" cy="3053990"/>
            <a:chOff x="0" y="0"/>
            <a:chExt cx="3582542" cy="4071986"/>
          </a:xfrm>
        </p:grpSpPr>
        <p:sp>
          <p:nvSpPr>
            <p:cNvPr id="19" name="Freeform 19"/>
            <p:cNvSpPr/>
            <p:nvPr/>
          </p:nvSpPr>
          <p:spPr>
            <a:xfrm>
              <a:off x="0" y="0"/>
              <a:ext cx="3582543" cy="4072001"/>
            </a:xfrm>
            <a:custGeom>
              <a:avLst/>
              <a:gdLst/>
              <a:ahLst/>
              <a:cxnLst/>
              <a:rect l="l" t="t" r="r" b="b"/>
              <a:pathLst>
                <a:path w="3582543" h="4072001">
                  <a:moveTo>
                    <a:pt x="0" y="358267"/>
                  </a:moveTo>
                  <a:cubicBezTo>
                    <a:pt x="0" y="160401"/>
                    <a:pt x="160401" y="0"/>
                    <a:pt x="358267" y="0"/>
                  </a:cubicBezTo>
                  <a:lnTo>
                    <a:pt x="3224276" y="0"/>
                  </a:lnTo>
                  <a:cubicBezTo>
                    <a:pt x="3422142" y="0"/>
                    <a:pt x="3582543" y="160401"/>
                    <a:pt x="3582543" y="358267"/>
                  </a:cubicBezTo>
                  <a:lnTo>
                    <a:pt x="3582543" y="3713734"/>
                  </a:lnTo>
                  <a:cubicBezTo>
                    <a:pt x="3582543" y="3911600"/>
                    <a:pt x="3422142" y="4072001"/>
                    <a:pt x="3224276" y="4072001"/>
                  </a:cubicBezTo>
                  <a:lnTo>
                    <a:pt x="358267" y="4072001"/>
                  </a:lnTo>
                  <a:cubicBezTo>
                    <a:pt x="160401" y="4072001"/>
                    <a:pt x="0" y="3911600"/>
                    <a:pt x="0" y="3713734"/>
                  </a:cubicBezTo>
                  <a:close/>
                </a:path>
              </a:pathLst>
            </a:custGeom>
            <a:solidFill>
              <a:srgbClr val="3ECCB4"/>
            </a:solidFill>
          </p:spPr>
          <p:txBody>
            <a:bodyPr/>
            <a:lstStyle/>
            <a:p>
              <a:endParaRPr lang="en-AU"/>
            </a:p>
          </p:txBody>
        </p:sp>
      </p:grpSp>
      <p:sp>
        <p:nvSpPr>
          <p:cNvPr id="20" name="TextBox 20"/>
          <p:cNvSpPr txBox="1"/>
          <p:nvPr/>
        </p:nvSpPr>
        <p:spPr>
          <a:xfrm>
            <a:off x="11523936" y="4836129"/>
            <a:ext cx="2409497" cy="1776793"/>
          </a:xfrm>
          <a:prstGeom prst="rect">
            <a:avLst/>
          </a:prstGeom>
        </p:spPr>
        <p:txBody>
          <a:bodyPr lIns="0" tIns="0" rIns="0" bIns="0" rtlCol="0" anchor="t">
            <a:spAutoFit/>
          </a:bodyPr>
          <a:lstStyle/>
          <a:p>
            <a:pPr algn="ctr">
              <a:lnSpc>
                <a:spcPts val="3544"/>
              </a:lnSpc>
            </a:pPr>
            <a:r>
              <a:rPr lang="en-US" sz="2550" spc="23">
                <a:solidFill>
                  <a:srgbClr val="17406D"/>
                </a:solidFill>
                <a:latin typeface="TT Rounds Condensed"/>
              </a:rPr>
              <a:t>Develop strategies and behaviour support plans </a:t>
            </a:r>
          </a:p>
        </p:txBody>
      </p:sp>
      <p:grpSp>
        <p:nvGrpSpPr>
          <p:cNvPr id="21" name="Group 21"/>
          <p:cNvGrpSpPr/>
          <p:nvPr/>
        </p:nvGrpSpPr>
        <p:grpSpPr>
          <a:xfrm>
            <a:off x="14274009" y="5498017"/>
            <a:ext cx="427967" cy="500640"/>
            <a:chOff x="0" y="0"/>
            <a:chExt cx="570622" cy="667520"/>
          </a:xfrm>
        </p:grpSpPr>
        <p:sp>
          <p:nvSpPr>
            <p:cNvPr id="22" name="Freeform 22"/>
            <p:cNvSpPr/>
            <p:nvPr/>
          </p:nvSpPr>
          <p:spPr>
            <a:xfrm>
              <a:off x="0" y="0"/>
              <a:ext cx="570611" cy="667512"/>
            </a:xfrm>
            <a:custGeom>
              <a:avLst/>
              <a:gdLst/>
              <a:ahLst/>
              <a:cxnLst/>
              <a:rect l="l" t="t" r="r" b="b"/>
              <a:pathLst>
                <a:path w="570611" h="667512">
                  <a:moveTo>
                    <a:pt x="0" y="133477"/>
                  </a:moveTo>
                  <a:lnTo>
                    <a:pt x="285369" y="133477"/>
                  </a:lnTo>
                  <a:lnTo>
                    <a:pt x="285369" y="0"/>
                  </a:lnTo>
                  <a:lnTo>
                    <a:pt x="570611" y="333756"/>
                  </a:lnTo>
                  <a:lnTo>
                    <a:pt x="285369" y="667512"/>
                  </a:lnTo>
                  <a:lnTo>
                    <a:pt x="285369" y="534035"/>
                  </a:lnTo>
                  <a:lnTo>
                    <a:pt x="0" y="534035"/>
                  </a:lnTo>
                  <a:close/>
                </a:path>
              </a:pathLst>
            </a:custGeom>
            <a:solidFill>
              <a:srgbClr val="5B9BD5"/>
            </a:solidFill>
          </p:spPr>
          <p:txBody>
            <a:bodyPr/>
            <a:lstStyle/>
            <a:p>
              <a:endParaRPr lang="en-AU"/>
            </a:p>
          </p:txBody>
        </p:sp>
      </p:grpSp>
      <p:grpSp>
        <p:nvGrpSpPr>
          <p:cNvPr id="23" name="Group 23"/>
          <p:cNvGrpSpPr/>
          <p:nvPr/>
        </p:nvGrpSpPr>
        <p:grpSpPr>
          <a:xfrm>
            <a:off x="14879622" y="4360161"/>
            <a:ext cx="2442642" cy="2776354"/>
            <a:chOff x="0" y="0"/>
            <a:chExt cx="3256856" cy="3701806"/>
          </a:xfrm>
        </p:grpSpPr>
        <p:sp>
          <p:nvSpPr>
            <p:cNvPr id="24" name="Freeform 24"/>
            <p:cNvSpPr/>
            <p:nvPr/>
          </p:nvSpPr>
          <p:spPr>
            <a:xfrm>
              <a:off x="0" y="0"/>
              <a:ext cx="3256788" cy="3701796"/>
            </a:xfrm>
            <a:custGeom>
              <a:avLst/>
              <a:gdLst/>
              <a:ahLst/>
              <a:cxnLst/>
              <a:rect l="l" t="t" r="r" b="b"/>
              <a:pathLst>
                <a:path w="3256788" h="3701796">
                  <a:moveTo>
                    <a:pt x="0" y="325628"/>
                  </a:moveTo>
                  <a:cubicBezTo>
                    <a:pt x="0" y="145796"/>
                    <a:pt x="145796" y="0"/>
                    <a:pt x="325628" y="0"/>
                  </a:cubicBezTo>
                  <a:lnTo>
                    <a:pt x="2931160" y="0"/>
                  </a:lnTo>
                  <a:cubicBezTo>
                    <a:pt x="3110992" y="0"/>
                    <a:pt x="3256788" y="145796"/>
                    <a:pt x="3256788" y="325628"/>
                  </a:cubicBezTo>
                  <a:lnTo>
                    <a:pt x="3256788" y="3376168"/>
                  </a:lnTo>
                  <a:cubicBezTo>
                    <a:pt x="3256788" y="3556000"/>
                    <a:pt x="3110992" y="3701796"/>
                    <a:pt x="2931160" y="3701796"/>
                  </a:cubicBezTo>
                  <a:lnTo>
                    <a:pt x="325628" y="3701796"/>
                  </a:lnTo>
                  <a:cubicBezTo>
                    <a:pt x="145796" y="3701796"/>
                    <a:pt x="0" y="3556000"/>
                    <a:pt x="0" y="3376168"/>
                  </a:cubicBezTo>
                  <a:close/>
                </a:path>
              </a:pathLst>
            </a:custGeom>
            <a:solidFill>
              <a:srgbClr val="8BE0D2"/>
            </a:solidFill>
          </p:spPr>
          <p:txBody>
            <a:bodyPr/>
            <a:lstStyle/>
            <a:p>
              <a:endParaRPr lang="en-AU"/>
            </a:p>
          </p:txBody>
        </p:sp>
      </p:grpSp>
      <p:sp>
        <p:nvSpPr>
          <p:cNvPr id="25" name="TextBox 25"/>
          <p:cNvSpPr txBox="1"/>
          <p:nvPr/>
        </p:nvSpPr>
        <p:spPr>
          <a:xfrm>
            <a:off x="15018792" y="4783075"/>
            <a:ext cx="2164302" cy="1892427"/>
          </a:xfrm>
          <a:prstGeom prst="rect">
            <a:avLst/>
          </a:prstGeom>
        </p:spPr>
        <p:txBody>
          <a:bodyPr lIns="0" tIns="0" rIns="0" bIns="0" rtlCol="0" anchor="t">
            <a:spAutoFit/>
          </a:bodyPr>
          <a:lstStyle/>
          <a:p>
            <a:pPr algn="ctr">
              <a:lnSpc>
                <a:spcPts val="3819"/>
              </a:lnSpc>
            </a:pPr>
            <a:r>
              <a:rPr lang="en-US" sz="2850" spc="26">
                <a:solidFill>
                  <a:srgbClr val="17406D"/>
                </a:solidFill>
                <a:latin typeface="TT Rounds Condensed"/>
              </a:rPr>
              <a:t>Implement strategies and evaluate outcomes </a:t>
            </a:r>
          </a:p>
        </p:txBody>
      </p:sp>
      <p:sp>
        <p:nvSpPr>
          <p:cNvPr id="26" name="Freeform 26"/>
          <p:cNvSpPr/>
          <p:nvPr/>
        </p:nvSpPr>
        <p:spPr>
          <a:xfrm>
            <a:off x="0" y="7581086"/>
            <a:ext cx="18288000" cy="2684612"/>
          </a:xfrm>
          <a:custGeom>
            <a:avLst/>
            <a:gdLst/>
            <a:ahLst/>
            <a:cxnLst/>
            <a:rect l="l" t="t" r="r" b="b"/>
            <a:pathLst>
              <a:path w="18288000" h="2684612">
                <a:moveTo>
                  <a:pt x="0" y="0"/>
                </a:moveTo>
                <a:lnTo>
                  <a:pt x="18288000" y="0"/>
                </a:lnTo>
                <a:lnTo>
                  <a:pt x="18288000" y="2684612"/>
                </a:lnTo>
                <a:lnTo>
                  <a:pt x="0" y="2684612"/>
                </a:lnTo>
                <a:lnTo>
                  <a:pt x="0" y="0"/>
                </a:lnTo>
                <a:close/>
              </a:path>
            </a:pathLst>
          </a:custGeom>
          <a:blipFill>
            <a:blip r:embed="rId2">
              <a:extLst>
                <a:ext uri="{96DAC541-7B7A-43D3-8B79-37D633B846F1}">
                  <asvg:svgBlip xmlns:asvg="http://schemas.microsoft.com/office/drawing/2016/SVG/main" r:embed="rId3"/>
                </a:ext>
              </a:extLst>
            </a:blip>
            <a:stretch>
              <a:fillRect b="-58666"/>
            </a:stretch>
          </a:blipFill>
        </p:spPr>
        <p:txBody>
          <a:bodyPr/>
          <a:lstStyle/>
          <a:p>
            <a:endParaRPr lang="en-AU"/>
          </a:p>
        </p:txBody>
      </p:sp>
      <p:sp>
        <p:nvSpPr>
          <p:cNvPr id="27" name="Rectangle 26">
            <a:extLst>
              <a:ext uri="{FF2B5EF4-FFF2-40B4-BE49-F238E27FC236}">
                <a16:creationId xmlns:a16="http://schemas.microsoft.com/office/drawing/2014/main" id="{1C021CC3-16D7-08BB-97C8-3AD87FE25136}"/>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28" name="Freeform 50">
            <a:extLst>
              <a:ext uri="{FF2B5EF4-FFF2-40B4-BE49-F238E27FC236}">
                <a16:creationId xmlns:a16="http://schemas.microsoft.com/office/drawing/2014/main" id="{CC523E11-FD21-78EA-C433-FCA003AEA813}"/>
              </a:ext>
            </a:extLst>
          </p:cNvPr>
          <p:cNvSpPr/>
          <p:nvPr/>
        </p:nvSpPr>
        <p:spPr>
          <a:xfrm>
            <a:off x="348726" y="9275702"/>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29" name="TextBox 28">
            <a:extLst>
              <a:ext uri="{FF2B5EF4-FFF2-40B4-BE49-F238E27FC236}">
                <a16:creationId xmlns:a16="http://schemas.microsoft.com/office/drawing/2014/main" id="{CB4D6105-93B0-3066-C101-355FCA9EBB7C}"/>
              </a:ext>
            </a:extLst>
          </p:cNvPr>
          <p:cNvSpPr txBox="1"/>
          <p:nvPr/>
        </p:nvSpPr>
        <p:spPr>
          <a:xfrm>
            <a:off x="16705151" y="9596601"/>
            <a:ext cx="1234123" cy="369332"/>
          </a:xfrm>
          <a:prstGeom prst="rect">
            <a:avLst/>
          </a:prstGeom>
          <a:noFill/>
        </p:spPr>
        <p:txBody>
          <a:bodyPr wrap="square" rtlCol="0">
            <a:spAutoFit/>
          </a:bodyPr>
          <a:lstStyle/>
          <a:p>
            <a:pPr algn="r"/>
            <a:r>
              <a:rPr lang="en-AU">
                <a:latin typeface="TT Rounds Condensed" panose="020B0604020202020204" charset="0"/>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2026374" y="3945493"/>
            <a:ext cx="10287000" cy="2396014"/>
          </a:xfrm>
          <a:custGeom>
            <a:avLst/>
            <a:gdLst/>
            <a:ahLst/>
            <a:cxnLst/>
            <a:rect l="l" t="t" r="r" b="b"/>
            <a:pathLst>
              <a:path w="10287000" h="2396014">
                <a:moveTo>
                  <a:pt x="10287000" y="0"/>
                </a:moveTo>
                <a:lnTo>
                  <a:pt x="0" y="0"/>
                </a:lnTo>
                <a:lnTo>
                  <a:pt x="0" y="2396014"/>
                </a:lnTo>
                <a:lnTo>
                  <a:pt x="10287000" y="2396014"/>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p:nvPr/>
        </p:nvGrpSpPr>
        <p:grpSpPr>
          <a:xfrm>
            <a:off x="0" y="0"/>
            <a:ext cx="2859382" cy="10287000"/>
            <a:chOff x="0" y="0"/>
            <a:chExt cx="1511265" cy="5436973"/>
          </a:xfrm>
        </p:grpSpPr>
        <p:sp>
          <p:nvSpPr>
            <p:cNvPr id="4" name="Freeform 4"/>
            <p:cNvSpPr/>
            <p:nvPr/>
          </p:nvSpPr>
          <p:spPr>
            <a:xfrm>
              <a:off x="0" y="0"/>
              <a:ext cx="1511265" cy="5436973"/>
            </a:xfrm>
            <a:custGeom>
              <a:avLst/>
              <a:gdLst/>
              <a:ahLst/>
              <a:cxnLst/>
              <a:rect l="l" t="t" r="r" b="b"/>
              <a:pathLst>
                <a:path w="1511265" h="5436973">
                  <a:moveTo>
                    <a:pt x="0" y="0"/>
                  </a:moveTo>
                  <a:lnTo>
                    <a:pt x="1511265" y="0"/>
                  </a:lnTo>
                  <a:lnTo>
                    <a:pt x="1511265" y="5436973"/>
                  </a:lnTo>
                  <a:lnTo>
                    <a:pt x="0" y="5436973"/>
                  </a:lnTo>
                  <a:close/>
                </a:path>
              </a:pathLst>
            </a:custGeom>
            <a:solidFill>
              <a:srgbClr val="3ECCB4"/>
            </a:solidFill>
          </p:spPr>
          <p:txBody>
            <a:bodyPr/>
            <a:lstStyle/>
            <a:p>
              <a:endParaRPr lang="en-AU"/>
            </a:p>
          </p:txBody>
        </p:sp>
        <p:sp>
          <p:nvSpPr>
            <p:cNvPr id="5" name="TextBox 5"/>
            <p:cNvSpPr txBox="1"/>
            <p:nvPr/>
          </p:nvSpPr>
          <p:spPr>
            <a:xfrm>
              <a:off x="0" y="-28575"/>
              <a:ext cx="1511265" cy="5465548"/>
            </a:xfrm>
            <a:prstGeom prst="rect">
              <a:avLst/>
            </a:prstGeom>
          </p:spPr>
          <p:txBody>
            <a:bodyPr lIns="48876" tIns="48876" rIns="48876" bIns="48876" rtlCol="0" anchor="ctr"/>
            <a:lstStyle/>
            <a:p>
              <a:pPr algn="ctr">
                <a:lnSpc>
                  <a:spcPts val="1346"/>
                </a:lnSpc>
              </a:pPr>
              <a:endParaRPr/>
            </a:p>
          </p:txBody>
        </p:sp>
      </p:grpSp>
      <p:sp>
        <p:nvSpPr>
          <p:cNvPr id="6" name="TextBox 6"/>
          <p:cNvSpPr txBox="1"/>
          <p:nvPr/>
        </p:nvSpPr>
        <p:spPr>
          <a:xfrm>
            <a:off x="5303763" y="3806104"/>
            <a:ext cx="11065118" cy="4581525"/>
          </a:xfrm>
          <a:prstGeom prst="rect">
            <a:avLst/>
          </a:prstGeom>
        </p:spPr>
        <p:txBody>
          <a:bodyPr lIns="0" tIns="0" rIns="0" bIns="0" rtlCol="0" anchor="t">
            <a:spAutoFit/>
          </a:bodyPr>
          <a:lstStyle/>
          <a:p>
            <a:pPr>
              <a:lnSpc>
                <a:spcPts val="3606"/>
              </a:lnSpc>
              <a:spcBef>
                <a:spcPct val="0"/>
              </a:spcBef>
            </a:pPr>
            <a:r>
              <a:rPr lang="en-US" sz="2800" spc="27">
                <a:solidFill>
                  <a:srgbClr val="17406D"/>
                </a:solidFill>
                <a:latin typeface="TT Rounds Condensed Bold"/>
              </a:rPr>
              <a:t>Step 1 - Identify Challenging Behaviour</a:t>
            </a:r>
          </a:p>
          <a:p>
            <a:pPr>
              <a:lnSpc>
                <a:spcPts val="3606"/>
              </a:lnSpc>
            </a:pPr>
            <a:endParaRPr lang="en-US" sz="2800" spc="27">
              <a:solidFill>
                <a:srgbClr val="17406D"/>
              </a:solidFill>
              <a:latin typeface="TT Rounds Condensed Bold"/>
            </a:endParaRPr>
          </a:p>
          <a:p>
            <a:pPr marL="648782" lvl="1" indent="-324391">
              <a:lnSpc>
                <a:spcPts val="3606"/>
              </a:lnSpc>
              <a:buFont typeface="Arial"/>
              <a:buChar char="•"/>
            </a:pPr>
            <a:r>
              <a:rPr lang="en-US" sz="2800" spc="28">
                <a:solidFill>
                  <a:srgbClr val="17406D"/>
                </a:solidFill>
                <a:latin typeface="TT Rounds Condensed"/>
              </a:rPr>
              <a:t>Identify challenging Behavior or chosen behaviour to modify</a:t>
            </a:r>
          </a:p>
          <a:p>
            <a:pPr marL="648782" lvl="1" indent="-324391">
              <a:lnSpc>
                <a:spcPts val="3606"/>
              </a:lnSpc>
              <a:buFont typeface="Arial"/>
              <a:buChar char="•"/>
            </a:pPr>
            <a:r>
              <a:rPr lang="en-US" sz="2800" spc="28">
                <a:solidFill>
                  <a:srgbClr val="17406D"/>
                </a:solidFill>
                <a:latin typeface="TT Rounds Condensed"/>
              </a:rPr>
              <a:t>Through the behaviour modification process, there is less focus on the actual behaviour displayed, with more focus surrounding the antecedent and outcome. </a:t>
            </a:r>
          </a:p>
          <a:p>
            <a:pPr marL="648782" lvl="1" indent="-324391">
              <a:lnSpc>
                <a:spcPts val="3606"/>
              </a:lnSpc>
              <a:buFont typeface="Arial"/>
              <a:buChar char="•"/>
            </a:pPr>
            <a:r>
              <a:rPr lang="en-US" sz="2800" spc="28">
                <a:solidFill>
                  <a:srgbClr val="17406D"/>
                </a:solidFill>
                <a:latin typeface="TT Rounds Condensed"/>
              </a:rPr>
              <a:t>The actual displayed behaviour itself is often a determent of multiple internal and external factors.</a:t>
            </a:r>
          </a:p>
          <a:p>
            <a:pPr marL="648782" lvl="1" indent="-324391">
              <a:lnSpc>
                <a:spcPts val="3606"/>
              </a:lnSpc>
              <a:buFont typeface="Arial"/>
              <a:buChar char="•"/>
            </a:pPr>
            <a:r>
              <a:rPr lang="en-US" sz="2800" spc="28">
                <a:solidFill>
                  <a:srgbClr val="17406D"/>
                </a:solidFill>
                <a:latin typeface="TT Rounds Condensed"/>
              </a:rPr>
              <a:t>People react differently to the same stimuli.</a:t>
            </a:r>
          </a:p>
          <a:p>
            <a:pPr>
              <a:lnSpc>
                <a:spcPts val="3606"/>
              </a:lnSpc>
              <a:spcBef>
                <a:spcPct val="0"/>
              </a:spcBef>
            </a:pPr>
            <a:endParaRPr lang="en-US" sz="3005" spc="28">
              <a:solidFill>
                <a:srgbClr val="17406D"/>
              </a:solidFill>
              <a:latin typeface="TT Rounds Condensed"/>
            </a:endParaRPr>
          </a:p>
        </p:txBody>
      </p:sp>
      <p:sp>
        <p:nvSpPr>
          <p:cNvPr id="7" name="TextBox 7"/>
          <p:cNvSpPr txBox="1"/>
          <p:nvPr/>
        </p:nvSpPr>
        <p:spPr>
          <a:xfrm>
            <a:off x="3778876" y="1386508"/>
            <a:ext cx="12326094" cy="1824859"/>
          </a:xfrm>
          <a:prstGeom prst="rect">
            <a:avLst/>
          </a:prstGeom>
        </p:spPr>
        <p:txBody>
          <a:bodyPr lIns="0" tIns="0" rIns="0" bIns="0" rtlCol="0" anchor="t">
            <a:spAutoFit/>
          </a:bodyPr>
          <a:lstStyle/>
          <a:p>
            <a:pPr algn="ctr">
              <a:lnSpc>
                <a:spcPts val="6959"/>
              </a:lnSpc>
              <a:spcBef>
                <a:spcPct val="0"/>
              </a:spcBef>
            </a:pPr>
            <a:r>
              <a:rPr lang="en-US" sz="6600" spc="54">
                <a:solidFill>
                  <a:srgbClr val="17406D"/>
                </a:solidFill>
                <a:latin typeface="KG Ten Thousand Reasons Alt"/>
              </a:rPr>
              <a:t>Behaviour Modification Process </a:t>
            </a:r>
          </a:p>
        </p:txBody>
      </p:sp>
      <p:sp>
        <p:nvSpPr>
          <p:cNvPr id="8" name="Rectangle 7">
            <a:extLst>
              <a:ext uri="{FF2B5EF4-FFF2-40B4-BE49-F238E27FC236}">
                <a16:creationId xmlns:a16="http://schemas.microsoft.com/office/drawing/2014/main" id="{36D6DE34-B856-E65F-CC20-0E9E33615C05}"/>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9" name="Freeform 50">
            <a:extLst>
              <a:ext uri="{FF2B5EF4-FFF2-40B4-BE49-F238E27FC236}">
                <a16:creationId xmlns:a16="http://schemas.microsoft.com/office/drawing/2014/main" id="{05A0E86D-E2AE-B651-ADB5-752CF2AA5220}"/>
              </a:ext>
            </a:extLst>
          </p:cNvPr>
          <p:cNvSpPr/>
          <p:nvPr/>
        </p:nvSpPr>
        <p:spPr>
          <a:xfrm>
            <a:off x="435626" y="9362073"/>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1" name="TextBox 10">
            <a:extLst>
              <a:ext uri="{FF2B5EF4-FFF2-40B4-BE49-F238E27FC236}">
                <a16:creationId xmlns:a16="http://schemas.microsoft.com/office/drawing/2014/main" id="{18AA3812-E86A-DF4B-2E33-FE5897395397}"/>
              </a:ext>
            </a:extLst>
          </p:cNvPr>
          <p:cNvSpPr txBox="1"/>
          <p:nvPr/>
        </p:nvSpPr>
        <p:spPr>
          <a:xfrm>
            <a:off x="16878339" y="9436789"/>
            <a:ext cx="974035" cy="369332"/>
          </a:xfrm>
          <a:prstGeom prst="rect">
            <a:avLst/>
          </a:prstGeom>
          <a:noFill/>
        </p:spPr>
        <p:txBody>
          <a:bodyPr wrap="square" rtlCol="0">
            <a:spAutoFit/>
          </a:bodyPr>
          <a:lstStyle/>
          <a:p>
            <a:pPr algn="r"/>
            <a:r>
              <a:rPr lang="en-AU">
                <a:latin typeface="TT Rounds Condensed" panose="020B0604020202020204" charset="0"/>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2026374" y="3945493"/>
            <a:ext cx="10287000" cy="2396014"/>
          </a:xfrm>
          <a:custGeom>
            <a:avLst/>
            <a:gdLst/>
            <a:ahLst/>
            <a:cxnLst/>
            <a:rect l="l" t="t" r="r" b="b"/>
            <a:pathLst>
              <a:path w="10287000" h="2396014">
                <a:moveTo>
                  <a:pt x="10287000" y="0"/>
                </a:moveTo>
                <a:lnTo>
                  <a:pt x="0" y="0"/>
                </a:lnTo>
                <a:lnTo>
                  <a:pt x="0" y="2396014"/>
                </a:lnTo>
                <a:lnTo>
                  <a:pt x="10287000" y="2396014"/>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p:nvPr/>
        </p:nvGrpSpPr>
        <p:grpSpPr>
          <a:xfrm>
            <a:off x="0" y="0"/>
            <a:ext cx="2614444" cy="10287000"/>
            <a:chOff x="0" y="0"/>
            <a:chExt cx="1381808" cy="5436973"/>
          </a:xfrm>
        </p:grpSpPr>
        <p:sp>
          <p:nvSpPr>
            <p:cNvPr id="4" name="Freeform 4"/>
            <p:cNvSpPr/>
            <p:nvPr/>
          </p:nvSpPr>
          <p:spPr>
            <a:xfrm>
              <a:off x="0" y="0"/>
              <a:ext cx="1381808" cy="5436973"/>
            </a:xfrm>
            <a:custGeom>
              <a:avLst/>
              <a:gdLst/>
              <a:ahLst/>
              <a:cxnLst/>
              <a:rect l="l" t="t" r="r" b="b"/>
              <a:pathLst>
                <a:path w="1381808" h="5436973">
                  <a:moveTo>
                    <a:pt x="0" y="0"/>
                  </a:moveTo>
                  <a:lnTo>
                    <a:pt x="1381808" y="0"/>
                  </a:lnTo>
                  <a:lnTo>
                    <a:pt x="1381808" y="5436973"/>
                  </a:lnTo>
                  <a:lnTo>
                    <a:pt x="0" y="5436973"/>
                  </a:lnTo>
                  <a:close/>
                </a:path>
              </a:pathLst>
            </a:custGeom>
            <a:solidFill>
              <a:srgbClr val="17406D"/>
            </a:solidFill>
          </p:spPr>
          <p:txBody>
            <a:bodyPr/>
            <a:lstStyle/>
            <a:p>
              <a:endParaRPr lang="en-AU"/>
            </a:p>
          </p:txBody>
        </p:sp>
        <p:sp>
          <p:nvSpPr>
            <p:cNvPr id="5" name="TextBox 5"/>
            <p:cNvSpPr txBox="1"/>
            <p:nvPr/>
          </p:nvSpPr>
          <p:spPr>
            <a:xfrm>
              <a:off x="0" y="-28575"/>
              <a:ext cx="1381808" cy="5465548"/>
            </a:xfrm>
            <a:prstGeom prst="rect">
              <a:avLst/>
            </a:prstGeom>
          </p:spPr>
          <p:txBody>
            <a:bodyPr lIns="48876" tIns="48876" rIns="48876" bIns="48876" rtlCol="0" anchor="ctr"/>
            <a:lstStyle/>
            <a:p>
              <a:pPr algn="ctr">
                <a:lnSpc>
                  <a:spcPts val="1346"/>
                </a:lnSpc>
              </a:pPr>
              <a:endParaRPr/>
            </a:p>
          </p:txBody>
        </p:sp>
      </p:grpSp>
      <p:sp>
        <p:nvSpPr>
          <p:cNvPr id="6" name="TextBox 6"/>
          <p:cNvSpPr txBox="1"/>
          <p:nvPr/>
        </p:nvSpPr>
        <p:spPr>
          <a:xfrm>
            <a:off x="5231753" y="3350577"/>
            <a:ext cx="10438936" cy="5495925"/>
          </a:xfrm>
          <a:prstGeom prst="rect">
            <a:avLst/>
          </a:prstGeom>
        </p:spPr>
        <p:txBody>
          <a:bodyPr lIns="0" tIns="0" rIns="0" bIns="0" rtlCol="0" anchor="t">
            <a:spAutoFit/>
          </a:bodyPr>
          <a:lstStyle/>
          <a:p>
            <a:pPr>
              <a:lnSpc>
                <a:spcPts val="3639"/>
              </a:lnSpc>
              <a:spcBef>
                <a:spcPct val="0"/>
              </a:spcBef>
            </a:pPr>
            <a:r>
              <a:rPr lang="en-US" sz="2800" spc="28">
                <a:solidFill>
                  <a:srgbClr val="17406D"/>
                </a:solidFill>
                <a:latin typeface="TT Rounds Condensed Bold"/>
              </a:rPr>
              <a:t>Step 2 – Gathering Behaviour Data</a:t>
            </a:r>
          </a:p>
          <a:p>
            <a:pPr>
              <a:lnSpc>
                <a:spcPts val="3639"/>
              </a:lnSpc>
              <a:spcBef>
                <a:spcPct val="0"/>
              </a:spcBef>
            </a:pPr>
            <a:endParaRPr lang="en-US" sz="2800" spc="28">
              <a:solidFill>
                <a:srgbClr val="17406D"/>
              </a:solidFill>
              <a:latin typeface="TT Rounds Condensed Bold"/>
            </a:endParaRPr>
          </a:p>
          <a:p>
            <a:pPr>
              <a:lnSpc>
                <a:spcPts val="3639"/>
              </a:lnSpc>
            </a:pPr>
            <a:r>
              <a:rPr lang="en-US" sz="2800" spc="27">
                <a:solidFill>
                  <a:srgbClr val="17406D"/>
                </a:solidFill>
                <a:latin typeface="TT Rounds Condensed"/>
              </a:rPr>
              <a:t>Behaviour data is a record of observed actions and factors</a:t>
            </a:r>
          </a:p>
          <a:p>
            <a:pPr>
              <a:lnSpc>
                <a:spcPts val="3639"/>
              </a:lnSpc>
            </a:pPr>
            <a:endParaRPr lang="en-US" sz="2800" spc="27">
              <a:solidFill>
                <a:srgbClr val="17406D"/>
              </a:solidFill>
              <a:latin typeface="TT Rounds Condensed"/>
            </a:endParaRPr>
          </a:p>
          <a:p>
            <a:pPr marL="654862" lvl="1" indent="-327431">
              <a:lnSpc>
                <a:spcPts val="3639"/>
              </a:lnSpc>
              <a:buFont typeface="Arial"/>
              <a:buChar char="•"/>
            </a:pPr>
            <a:r>
              <a:rPr lang="en-US" sz="2800" spc="28">
                <a:solidFill>
                  <a:srgbClr val="17406D"/>
                </a:solidFill>
                <a:latin typeface="TT Rounds Condensed"/>
              </a:rPr>
              <a:t>Data is measurable, which means it can be tested, analysed and outcomes measured accurately</a:t>
            </a:r>
          </a:p>
          <a:p>
            <a:pPr marL="654862" lvl="1" indent="-327431">
              <a:lnSpc>
                <a:spcPts val="3639"/>
              </a:lnSpc>
              <a:buFont typeface="Arial"/>
              <a:buChar char="•"/>
            </a:pPr>
            <a:r>
              <a:rPr lang="en-US" sz="2800" spc="28">
                <a:solidFill>
                  <a:srgbClr val="17406D"/>
                </a:solidFill>
                <a:latin typeface="TT Rounds Condensed"/>
              </a:rPr>
              <a:t>The data is objective meaning the information is obtained through observations or measurement.</a:t>
            </a:r>
          </a:p>
          <a:p>
            <a:pPr marL="654862" lvl="1" indent="-327431">
              <a:lnSpc>
                <a:spcPts val="3639"/>
              </a:lnSpc>
              <a:buFont typeface="Arial"/>
              <a:buChar char="•"/>
            </a:pPr>
            <a:r>
              <a:rPr lang="en-US" sz="2800" spc="28">
                <a:solidFill>
                  <a:srgbClr val="17406D"/>
                </a:solidFill>
                <a:latin typeface="TT Rounds Condensed"/>
              </a:rPr>
              <a:t>Objective data limits the Influence from the observers' feelings, beliefs, interpretations and opinions. </a:t>
            </a:r>
          </a:p>
          <a:p>
            <a:pPr marL="654862" lvl="1" indent="-327431">
              <a:lnSpc>
                <a:spcPts val="3639"/>
              </a:lnSpc>
              <a:buFont typeface="Arial"/>
              <a:buChar char="•"/>
            </a:pPr>
            <a:r>
              <a:rPr lang="en-US" sz="2800" spc="28">
                <a:solidFill>
                  <a:srgbClr val="17406D"/>
                </a:solidFill>
                <a:latin typeface="TT Rounds Condensed"/>
              </a:rPr>
              <a:t>Observation data is often used in research papers as it is considered dependable and more accurate.</a:t>
            </a:r>
          </a:p>
        </p:txBody>
      </p:sp>
      <p:sp>
        <p:nvSpPr>
          <p:cNvPr id="7" name="TextBox 7"/>
          <p:cNvSpPr txBox="1"/>
          <p:nvPr/>
        </p:nvSpPr>
        <p:spPr>
          <a:xfrm>
            <a:off x="5173599" y="914400"/>
            <a:ext cx="11913915" cy="995680"/>
          </a:xfrm>
          <a:prstGeom prst="rect">
            <a:avLst/>
          </a:prstGeom>
        </p:spPr>
        <p:txBody>
          <a:bodyPr lIns="0" tIns="0" rIns="0" bIns="0" rtlCol="0" anchor="t">
            <a:spAutoFit/>
          </a:bodyPr>
          <a:lstStyle/>
          <a:p>
            <a:pPr algn="ctr">
              <a:lnSpc>
                <a:spcPts val="8119"/>
              </a:lnSpc>
            </a:pPr>
            <a:r>
              <a:rPr lang="en-US" sz="5799">
                <a:solidFill>
                  <a:srgbClr val="17406D"/>
                </a:solidFill>
                <a:latin typeface="KG Ten Thousand Reasons Alt"/>
              </a:rPr>
              <a:t>Behaviour Modification Process</a:t>
            </a:r>
          </a:p>
        </p:txBody>
      </p:sp>
      <p:sp>
        <p:nvSpPr>
          <p:cNvPr id="8" name="Rectangle 7">
            <a:extLst>
              <a:ext uri="{FF2B5EF4-FFF2-40B4-BE49-F238E27FC236}">
                <a16:creationId xmlns:a16="http://schemas.microsoft.com/office/drawing/2014/main" id="{0CF4CE51-738E-1327-E026-8FD0999C31FB}"/>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9" name="Freeform 50">
            <a:extLst>
              <a:ext uri="{FF2B5EF4-FFF2-40B4-BE49-F238E27FC236}">
                <a16:creationId xmlns:a16="http://schemas.microsoft.com/office/drawing/2014/main" id="{B1C1A8EB-B090-9702-A57B-B30AFB48234A}"/>
              </a:ext>
            </a:extLst>
          </p:cNvPr>
          <p:cNvSpPr/>
          <p:nvPr/>
        </p:nvSpPr>
        <p:spPr>
          <a:xfrm>
            <a:off x="313157" y="9286354"/>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0" name="TextBox 9">
            <a:extLst>
              <a:ext uri="{FF2B5EF4-FFF2-40B4-BE49-F238E27FC236}">
                <a16:creationId xmlns:a16="http://schemas.microsoft.com/office/drawing/2014/main" id="{2823AE02-CFF1-C9A6-33E1-7E23062E2861}"/>
              </a:ext>
            </a:extLst>
          </p:cNvPr>
          <p:cNvSpPr txBox="1"/>
          <p:nvPr/>
        </p:nvSpPr>
        <p:spPr>
          <a:xfrm>
            <a:off x="17060443" y="9435237"/>
            <a:ext cx="914400" cy="369332"/>
          </a:xfrm>
          <a:prstGeom prst="rect">
            <a:avLst/>
          </a:prstGeom>
          <a:noFill/>
        </p:spPr>
        <p:txBody>
          <a:bodyPr wrap="square" rtlCol="0">
            <a:spAutoFit/>
          </a:bodyPr>
          <a:lstStyle/>
          <a:p>
            <a:pPr algn="r"/>
            <a:r>
              <a:rPr lang="en-AU">
                <a:latin typeface="TT Rounds Condensed" panose="020B0604020202020204" charset="0"/>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46278"/>
            <a:chOff x="0" y="0"/>
            <a:chExt cx="9665730" cy="288724"/>
          </a:xfrm>
        </p:grpSpPr>
        <p:sp>
          <p:nvSpPr>
            <p:cNvPr id="3" name="Freeform 3"/>
            <p:cNvSpPr/>
            <p:nvPr/>
          </p:nvSpPr>
          <p:spPr>
            <a:xfrm>
              <a:off x="0" y="0"/>
              <a:ext cx="9665729" cy="288724"/>
            </a:xfrm>
            <a:custGeom>
              <a:avLst/>
              <a:gdLst/>
              <a:ahLst/>
              <a:cxnLst/>
              <a:rect l="l" t="t" r="r" b="b"/>
              <a:pathLst>
                <a:path w="9665729" h="288724">
                  <a:moveTo>
                    <a:pt x="0" y="0"/>
                  </a:moveTo>
                  <a:lnTo>
                    <a:pt x="9665729" y="0"/>
                  </a:lnTo>
                  <a:lnTo>
                    <a:pt x="9665729" y="288724"/>
                  </a:lnTo>
                  <a:lnTo>
                    <a:pt x="0" y="288724"/>
                  </a:lnTo>
                  <a:close/>
                </a:path>
              </a:pathLst>
            </a:custGeom>
            <a:solidFill>
              <a:srgbClr val="FFC97C"/>
            </a:solidFill>
          </p:spPr>
          <p:txBody>
            <a:bodyPr/>
            <a:lstStyle/>
            <a:p>
              <a:endParaRPr lang="en-AU"/>
            </a:p>
          </p:txBody>
        </p:sp>
        <p:sp>
          <p:nvSpPr>
            <p:cNvPr id="4" name="TextBox 4"/>
            <p:cNvSpPr txBox="1"/>
            <p:nvPr/>
          </p:nvSpPr>
          <p:spPr>
            <a:xfrm>
              <a:off x="0" y="-28575"/>
              <a:ext cx="9665730" cy="317299"/>
            </a:xfrm>
            <a:prstGeom prst="rect">
              <a:avLst/>
            </a:prstGeom>
          </p:spPr>
          <p:txBody>
            <a:bodyPr lIns="48876" tIns="48876" rIns="48876" bIns="48876" rtlCol="0" anchor="ctr"/>
            <a:lstStyle/>
            <a:p>
              <a:pPr algn="ctr">
                <a:lnSpc>
                  <a:spcPts val="1346"/>
                </a:lnSpc>
              </a:pPr>
              <a:endParaRPr/>
            </a:p>
          </p:txBody>
        </p:sp>
      </p:grpSp>
      <p:grpSp>
        <p:nvGrpSpPr>
          <p:cNvPr id="5" name="Group 5"/>
          <p:cNvGrpSpPr/>
          <p:nvPr/>
        </p:nvGrpSpPr>
        <p:grpSpPr>
          <a:xfrm>
            <a:off x="-573" y="9174500"/>
            <a:ext cx="18288000" cy="1187671"/>
            <a:chOff x="0" y="0"/>
            <a:chExt cx="9665730" cy="627718"/>
          </a:xfrm>
        </p:grpSpPr>
        <p:sp>
          <p:nvSpPr>
            <p:cNvPr id="6" name="Freeform 6"/>
            <p:cNvSpPr/>
            <p:nvPr/>
          </p:nvSpPr>
          <p:spPr>
            <a:xfrm>
              <a:off x="0" y="0"/>
              <a:ext cx="9665729" cy="627718"/>
            </a:xfrm>
            <a:custGeom>
              <a:avLst/>
              <a:gdLst/>
              <a:ahLst/>
              <a:cxnLst/>
              <a:rect l="l" t="t" r="r" b="b"/>
              <a:pathLst>
                <a:path w="9665729" h="627718">
                  <a:moveTo>
                    <a:pt x="0" y="0"/>
                  </a:moveTo>
                  <a:lnTo>
                    <a:pt x="9665729" y="0"/>
                  </a:lnTo>
                  <a:lnTo>
                    <a:pt x="9665729" y="627718"/>
                  </a:lnTo>
                  <a:lnTo>
                    <a:pt x="0" y="627718"/>
                  </a:lnTo>
                  <a:close/>
                </a:path>
              </a:pathLst>
            </a:custGeom>
            <a:solidFill>
              <a:srgbClr val="17406D"/>
            </a:solidFill>
          </p:spPr>
          <p:txBody>
            <a:bodyPr/>
            <a:lstStyle/>
            <a:p>
              <a:endParaRPr lang="en-AU"/>
            </a:p>
          </p:txBody>
        </p:sp>
        <p:sp>
          <p:nvSpPr>
            <p:cNvPr id="7" name="TextBox 7"/>
            <p:cNvSpPr txBox="1"/>
            <p:nvPr/>
          </p:nvSpPr>
          <p:spPr>
            <a:xfrm>
              <a:off x="0" y="-28575"/>
              <a:ext cx="9665730" cy="656293"/>
            </a:xfrm>
            <a:prstGeom prst="rect">
              <a:avLst/>
            </a:prstGeom>
          </p:spPr>
          <p:txBody>
            <a:bodyPr lIns="48876" tIns="48876" rIns="48876" bIns="48876" rtlCol="0" anchor="ctr"/>
            <a:lstStyle/>
            <a:p>
              <a:pPr algn="ctr">
                <a:lnSpc>
                  <a:spcPts val="1346"/>
                </a:lnSpc>
              </a:pPr>
              <a:endParaRPr/>
            </a:p>
          </p:txBody>
        </p:sp>
      </p:grpSp>
      <p:grpSp>
        <p:nvGrpSpPr>
          <p:cNvPr id="8" name="Group 8"/>
          <p:cNvGrpSpPr/>
          <p:nvPr/>
        </p:nvGrpSpPr>
        <p:grpSpPr>
          <a:xfrm>
            <a:off x="12963534" y="3647367"/>
            <a:ext cx="5043190" cy="5354791"/>
            <a:chOff x="0" y="0"/>
            <a:chExt cx="1263315" cy="1370960"/>
          </a:xfrm>
        </p:grpSpPr>
        <p:sp>
          <p:nvSpPr>
            <p:cNvPr id="9" name="Freeform 9"/>
            <p:cNvSpPr/>
            <p:nvPr/>
          </p:nvSpPr>
          <p:spPr>
            <a:xfrm>
              <a:off x="0" y="0"/>
              <a:ext cx="1263315" cy="1370960"/>
            </a:xfrm>
            <a:custGeom>
              <a:avLst/>
              <a:gdLst/>
              <a:ahLst/>
              <a:cxnLst/>
              <a:rect l="l" t="t" r="r" b="b"/>
              <a:pathLst>
                <a:path w="1263315" h="1370960">
                  <a:moveTo>
                    <a:pt x="0" y="0"/>
                  </a:moveTo>
                  <a:lnTo>
                    <a:pt x="1263315" y="0"/>
                  </a:lnTo>
                  <a:lnTo>
                    <a:pt x="1263315" y="1370960"/>
                  </a:lnTo>
                  <a:lnTo>
                    <a:pt x="0" y="1370960"/>
                  </a:lnTo>
                  <a:close/>
                </a:path>
              </a:pathLst>
            </a:custGeom>
            <a:solidFill>
              <a:srgbClr val="C1D8F2"/>
            </a:solidFill>
          </p:spPr>
          <p:txBody>
            <a:bodyPr/>
            <a:lstStyle/>
            <a:p>
              <a:endParaRPr lang="en-AU"/>
            </a:p>
          </p:txBody>
        </p:sp>
        <p:sp>
          <p:nvSpPr>
            <p:cNvPr id="10" name="TextBox 10"/>
            <p:cNvSpPr txBox="1"/>
            <p:nvPr/>
          </p:nvSpPr>
          <p:spPr>
            <a:xfrm>
              <a:off x="0" y="-28575"/>
              <a:ext cx="1263315" cy="1399535"/>
            </a:xfrm>
            <a:prstGeom prst="rect">
              <a:avLst/>
            </a:prstGeom>
          </p:spPr>
          <p:txBody>
            <a:bodyPr lIns="50800" tIns="50800" rIns="50800" bIns="50800" rtlCol="0" anchor="ctr"/>
            <a:lstStyle/>
            <a:p>
              <a:pPr algn="ctr">
                <a:lnSpc>
                  <a:spcPts val="3366"/>
                </a:lnSpc>
              </a:pPr>
              <a:endParaRPr/>
            </a:p>
          </p:txBody>
        </p:sp>
      </p:grpSp>
      <p:grpSp>
        <p:nvGrpSpPr>
          <p:cNvPr id="11" name="Group 11"/>
          <p:cNvGrpSpPr/>
          <p:nvPr/>
        </p:nvGrpSpPr>
        <p:grpSpPr>
          <a:xfrm>
            <a:off x="12930038" y="3487345"/>
            <a:ext cx="4801557" cy="5711942"/>
            <a:chOff x="-1524" y="-1524"/>
            <a:chExt cx="6139956" cy="7690719"/>
          </a:xfrm>
        </p:grpSpPr>
        <p:sp>
          <p:nvSpPr>
            <p:cNvPr id="12" name="Freeform 12"/>
            <p:cNvSpPr/>
            <p:nvPr/>
          </p:nvSpPr>
          <p:spPr>
            <a:xfrm>
              <a:off x="-1524" y="-1524"/>
              <a:ext cx="5891784" cy="7372223"/>
            </a:xfrm>
            <a:custGeom>
              <a:avLst/>
              <a:gdLst/>
              <a:ahLst/>
              <a:cxnLst/>
              <a:rect l="l" t="t" r="r" b="b"/>
              <a:pathLst>
                <a:path w="5891784" h="7372223">
                  <a:moveTo>
                    <a:pt x="1524" y="0"/>
                  </a:moveTo>
                  <a:lnTo>
                    <a:pt x="5890260" y="0"/>
                  </a:lnTo>
                  <a:cubicBezTo>
                    <a:pt x="5891149" y="0"/>
                    <a:pt x="5891784" y="762"/>
                    <a:pt x="5891784" y="1524"/>
                  </a:cubicBezTo>
                  <a:lnTo>
                    <a:pt x="5891784" y="7370699"/>
                  </a:lnTo>
                  <a:cubicBezTo>
                    <a:pt x="5891784" y="7371588"/>
                    <a:pt x="5891022" y="7372223"/>
                    <a:pt x="5890260" y="7372223"/>
                  </a:cubicBezTo>
                  <a:lnTo>
                    <a:pt x="1524" y="7372223"/>
                  </a:lnTo>
                  <a:cubicBezTo>
                    <a:pt x="635" y="7372223"/>
                    <a:pt x="0" y="7371461"/>
                    <a:pt x="0" y="7370699"/>
                  </a:cubicBezTo>
                  <a:lnTo>
                    <a:pt x="0" y="1524"/>
                  </a:lnTo>
                  <a:cubicBezTo>
                    <a:pt x="0" y="635"/>
                    <a:pt x="762" y="0"/>
                    <a:pt x="1524" y="0"/>
                  </a:cubicBezTo>
                  <a:moveTo>
                    <a:pt x="1524" y="3048"/>
                  </a:moveTo>
                  <a:lnTo>
                    <a:pt x="1524" y="1524"/>
                  </a:lnTo>
                  <a:lnTo>
                    <a:pt x="3048" y="1524"/>
                  </a:lnTo>
                  <a:lnTo>
                    <a:pt x="3048" y="7370699"/>
                  </a:lnTo>
                  <a:lnTo>
                    <a:pt x="1524" y="7370699"/>
                  </a:lnTo>
                  <a:lnTo>
                    <a:pt x="1524" y="7369175"/>
                  </a:lnTo>
                  <a:lnTo>
                    <a:pt x="5890260" y="7369175"/>
                  </a:lnTo>
                  <a:lnTo>
                    <a:pt x="5890260" y="7370699"/>
                  </a:lnTo>
                  <a:lnTo>
                    <a:pt x="5888736" y="7370699"/>
                  </a:lnTo>
                  <a:lnTo>
                    <a:pt x="5888736" y="1524"/>
                  </a:lnTo>
                  <a:lnTo>
                    <a:pt x="5890260" y="1524"/>
                  </a:lnTo>
                  <a:lnTo>
                    <a:pt x="5890260" y="3048"/>
                  </a:lnTo>
                  <a:lnTo>
                    <a:pt x="1524" y="3048"/>
                  </a:lnTo>
                  <a:close/>
                </a:path>
              </a:pathLst>
            </a:custGeom>
            <a:solidFill>
              <a:srgbClr val="000000"/>
            </a:solidFill>
          </p:spPr>
          <p:txBody>
            <a:bodyPr/>
            <a:lstStyle/>
            <a:p>
              <a:endParaRPr lang="en-AU"/>
            </a:p>
          </p:txBody>
        </p:sp>
        <p:sp>
          <p:nvSpPr>
            <p:cNvPr id="13" name="TextBox 13"/>
            <p:cNvSpPr txBox="1"/>
            <p:nvPr/>
          </p:nvSpPr>
          <p:spPr>
            <a:xfrm>
              <a:off x="249696" y="339069"/>
              <a:ext cx="5888736" cy="7350127"/>
            </a:xfrm>
            <a:prstGeom prst="rect">
              <a:avLst/>
            </a:prstGeom>
          </p:spPr>
          <p:txBody>
            <a:bodyPr lIns="50800" tIns="50800" rIns="50800" bIns="50800" rtlCol="0" anchor="t"/>
            <a:lstStyle/>
            <a:p>
              <a:pPr algn="l">
                <a:lnSpc>
                  <a:spcPts val="2916"/>
                </a:lnSpc>
              </a:pPr>
              <a:r>
                <a:rPr lang="en-US" sz="2700" spc="25">
                  <a:solidFill>
                    <a:srgbClr val="17406D"/>
                  </a:solidFill>
                  <a:latin typeface="TT Rounds Condensed"/>
                </a:rPr>
                <a:t>Consequence means what occurred immediately after as a result of the behaviour.</a:t>
              </a:r>
            </a:p>
            <a:p>
              <a:pPr algn="l">
                <a:lnSpc>
                  <a:spcPts val="2916"/>
                </a:lnSpc>
              </a:pPr>
              <a:r>
                <a:rPr lang="en-US" sz="2700" spc="25">
                  <a:solidFill>
                    <a:srgbClr val="17406D"/>
                  </a:solidFill>
                  <a:latin typeface="TT Rounds Condensed"/>
                </a:rPr>
                <a:t>Data to support modification process includes –</a:t>
              </a:r>
            </a:p>
            <a:p>
              <a:pPr marL="488632" lvl="1" indent="-244316" algn="l">
                <a:lnSpc>
                  <a:spcPts val="2916"/>
                </a:lnSpc>
                <a:buFont typeface="Arial"/>
                <a:buChar char="•"/>
              </a:pPr>
              <a:r>
                <a:rPr lang="en-US" sz="2700" spc="25">
                  <a:solidFill>
                    <a:srgbClr val="17406D"/>
                  </a:solidFill>
                  <a:latin typeface="TT Rounds Condensed"/>
                </a:rPr>
                <a:t>The response and action of others in the environment including children and adults</a:t>
              </a:r>
            </a:p>
            <a:p>
              <a:pPr marL="488632" lvl="1" indent="-244316" algn="l">
                <a:lnSpc>
                  <a:spcPts val="2916"/>
                </a:lnSpc>
                <a:buFont typeface="Arial"/>
                <a:buChar char="•"/>
              </a:pPr>
              <a:r>
                <a:rPr lang="en-US" sz="2700" spc="25">
                  <a:solidFill>
                    <a:srgbClr val="17406D"/>
                  </a:solidFill>
                  <a:latin typeface="TT Rounds Condensed"/>
                </a:rPr>
                <a:t>Timespan between behaviour and outcome</a:t>
              </a:r>
            </a:p>
            <a:p>
              <a:pPr marL="488632" lvl="1" indent="-244316" algn="l">
                <a:lnSpc>
                  <a:spcPts val="2916"/>
                </a:lnSpc>
                <a:buFont typeface="Arial"/>
                <a:buChar char="•"/>
              </a:pPr>
              <a:r>
                <a:rPr lang="en-US" sz="2700" spc="25">
                  <a:solidFill>
                    <a:srgbClr val="17406D"/>
                  </a:solidFill>
                  <a:latin typeface="TT Rounds Condensed"/>
                </a:rPr>
                <a:t>The actual outcome</a:t>
              </a:r>
            </a:p>
            <a:p>
              <a:pPr marL="488632" lvl="1" indent="-244316" algn="l">
                <a:lnSpc>
                  <a:spcPts val="2916"/>
                </a:lnSpc>
                <a:buFont typeface="Arial"/>
                <a:buChar char="•"/>
              </a:pPr>
              <a:r>
                <a:rPr lang="en-US" sz="2700" spc="25">
                  <a:solidFill>
                    <a:srgbClr val="17406D"/>
                  </a:solidFill>
                  <a:latin typeface="TT Rounds Condensed"/>
                </a:rPr>
                <a:t>The consistency of the responses and outcome</a:t>
              </a:r>
            </a:p>
            <a:p>
              <a:pPr marL="488632" lvl="1" indent="-244316" algn="l">
                <a:lnSpc>
                  <a:spcPts val="2916"/>
                </a:lnSpc>
              </a:pPr>
              <a:endParaRPr lang="en-US" sz="2700" spc="25">
                <a:solidFill>
                  <a:srgbClr val="17406D"/>
                </a:solidFill>
                <a:latin typeface="TT Rounds Condensed"/>
              </a:endParaRPr>
            </a:p>
          </p:txBody>
        </p:sp>
      </p:grpSp>
      <p:grpSp>
        <p:nvGrpSpPr>
          <p:cNvPr id="14" name="Group 14"/>
          <p:cNvGrpSpPr/>
          <p:nvPr/>
        </p:nvGrpSpPr>
        <p:grpSpPr>
          <a:xfrm>
            <a:off x="6655904" y="3675950"/>
            <a:ext cx="5039066" cy="5580573"/>
            <a:chOff x="-55024" y="-98821"/>
            <a:chExt cx="1327161" cy="1469781"/>
          </a:xfrm>
        </p:grpSpPr>
        <p:sp>
          <p:nvSpPr>
            <p:cNvPr id="15" name="Freeform 15"/>
            <p:cNvSpPr/>
            <p:nvPr/>
          </p:nvSpPr>
          <p:spPr>
            <a:xfrm>
              <a:off x="-55024" y="-98821"/>
              <a:ext cx="1327161" cy="1426228"/>
            </a:xfrm>
            <a:custGeom>
              <a:avLst/>
              <a:gdLst/>
              <a:ahLst/>
              <a:cxnLst/>
              <a:rect l="l" t="t" r="r" b="b"/>
              <a:pathLst>
                <a:path w="1263315" h="1370960">
                  <a:moveTo>
                    <a:pt x="0" y="0"/>
                  </a:moveTo>
                  <a:lnTo>
                    <a:pt x="1263315" y="0"/>
                  </a:lnTo>
                  <a:lnTo>
                    <a:pt x="1263315" y="1370960"/>
                  </a:lnTo>
                  <a:lnTo>
                    <a:pt x="0" y="1370960"/>
                  </a:lnTo>
                  <a:close/>
                </a:path>
              </a:pathLst>
            </a:custGeom>
            <a:solidFill>
              <a:srgbClr val="B0DFA1"/>
            </a:solidFill>
          </p:spPr>
          <p:txBody>
            <a:bodyPr/>
            <a:lstStyle/>
            <a:p>
              <a:endParaRPr lang="en-AU"/>
            </a:p>
          </p:txBody>
        </p:sp>
        <p:sp>
          <p:nvSpPr>
            <p:cNvPr id="16" name="TextBox 16"/>
            <p:cNvSpPr txBox="1"/>
            <p:nvPr/>
          </p:nvSpPr>
          <p:spPr>
            <a:xfrm>
              <a:off x="0" y="-28575"/>
              <a:ext cx="1263315" cy="1399535"/>
            </a:xfrm>
            <a:prstGeom prst="rect">
              <a:avLst/>
            </a:prstGeom>
          </p:spPr>
          <p:txBody>
            <a:bodyPr lIns="50800" tIns="50800" rIns="50800" bIns="50800" rtlCol="0" anchor="ctr"/>
            <a:lstStyle/>
            <a:p>
              <a:pPr algn="ctr">
                <a:lnSpc>
                  <a:spcPts val="3366"/>
                </a:lnSpc>
              </a:pPr>
              <a:endParaRPr/>
            </a:p>
          </p:txBody>
        </p:sp>
      </p:grpSp>
      <p:sp>
        <p:nvSpPr>
          <p:cNvPr id="19" name="TextBox 19"/>
          <p:cNvSpPr txBox="1"/>
          <p:nvPr/>
        </p:nvSpPr>
        <p:spPr>
          <a:xfrm>
            <a:off x="6823808" y="3697185"/>
            <a:ext cx="4639238" cy="5450213"/>
          </a:xfrm>
          <a:prstGeom prst="rect">
            <a:avLst/>
          </a:prstGeom>
        </p:spPr>
        <p:txBody>
          <a:bodyPr lIns="50800" tIns="50800" rIns="50800" bIns="50800" rtlCol="0" anchor="t"/>
          <a:lstStyle/>
          <a:p>
            <a:pPr algn="l">
              <a:lnSpc>
                <a:spcPts val="3240"/>
              </a:lnSpc>
            </a:pPr>
            <a:r>
              <a:rPr lang="en-US" sz="2700" spc="25">
                <a:solidFill>
                  <a:srgbClr val="17406D"/>
                </a:solidFill>
                <a:latin typeface="TT Rounds Condensed"/>
              </a:rPr>
              <a:t>What was the observed behaviour or response to stimuli.</a:t>
            </a:r>
          </a:p>
          <a:p>
            <a:pPr algn="l">
              <a:lnSpc>
                <a:spcPts val="3240"/>
              </a:lnSpc>
            </a:pPr>
            <a:r>
              <a:rPr lang="en-US" sz="2700" spc="25">
                <a:solidFill>
                  <a:srgbClr val="17406D"/>
                </a:solidFill>
                <a:latin typeface="TT Rounds Condensed"/>
              </a:rPr>
              <a:t>Information to data collection process – </a:t>
            </a:r>
          </a:p>
          <a:p>
            <a:pPr marL="488632" lvl="1" indent="-244316" algn="l">
              <a:lnSpc>
                <a:spcPts val="3240"/>
              </a:lnSpc>
              <a:buFont typeface="Arial"/>
              <a:buChar char="•"/>
            </a:pPr>
            <a:r>
              <a:rPr lang="en-US" sz="2700" spc="25">
                <a:solidFill>
                  <a:srgbClr val="17406D"/>
                </a:solidFill>
                <a:latin typeface="TT Rounds Condensed"/>
              </a:rPr>
              <a:t>Duration of time</a:t>
            </a:r>
          </a:p>
          <a:p>
            <a:pPr marL="488632" lvl="1" indent="-244316" algn="l">
              <a:lnSpc>
                <a:spcPts val="3240"/>
              </a:lnSpc>
              <a:buFont typeface="Arial"/>
              <a:buChar char="•"/>
            </a:pPr>
            <a:r>
              <a:rPr lang="en-US" sz="2700" spc="25">
                <a:solidFill>
                  <a:srgbClr val="17406D"/>
                </a:solidFill>
                <a:latin typeface="TT Rounds Condensed"/>
              </a:rPr>
              <a:t>Intensity of behaviour – measuring from previous observation if possible</a:t>
            </a:r>
          </a:p>
          <a:p>
            <a:pPr marL="488632" lvl="1" indent="-244316" algn="l">
              <a:lnSpc>
                <a:spcPts val="3240"/>
              </a:lnSpc>
              <a:buFont typeface="Arial"/>
              <a:buChar char="•"/>
            </a:pPr>
            <a:r>
              <a:rPr lang="en-US" sz="2700" spc="25">
                <a:solidFill>
                  <a:srgbClr val="17406D"/>
                </a:solidFill>
                <a:latin typeface="TT Rounds Condensed"/>
              </a:rPr>
              <a:t>Frequency of behaviour, for example one or multiple chairs thrown</a:t>
            </a:r>
          </a:p>
        </p:txBody>
      </p:sp>
      <p:grpSp>
        <p:nvGrpSpPr>
          <p:cNvPr id="20" name="Group 20"/>
          <p:cNvGrpSpPr/>
          <p:nvPr/>
        </p:nvGrpSpPr>
        <p:grpSpPr>
          <a:xfrm>
            <a:off x="589576" y="3757612"/>
            <a:ext cx="4796651" cy="5205363"/>
            <a:chOff x="0" y="0"/>
            <a:chExt cx="1263315" cy="1370960"/>
          </a:xfrm>
        </p:grpSpPr>
        <p:sp>
          <p:nvSpPr>
            <p:cNvPr id="21" name="Freeform 21"/>
            <p:cNvSpPr/>
            <p:nvPr/>
          </p:nvSpPr>
          <p:spPr>
            <a:xfrm>
              <a:off x="0" y="0"/>
              <a:ext cx="1263315" cy="1370960"/>
            </a:xfrm>
            <a:custGeom>
              <a:avLst/>
              <a:gdLst/>
              <a:ahLst/>
              <a:cxnLst/>
              <a:rect l="l" t="t" r="r" b="b"/>
              <a:pathLst>
                <a:path w="1263315" h="1370960">
                  <a:moveTo>
                    <a:pt x="0" y="0"/>
                  </a:moveTo>
                  <a:lnTo>
                    <a:pt x="1263315" y="0"/>
                  </a:lnTo>
                  <a:lnTo>
                    <a:pt x="1263315" y="1370960"/>
                  </a:lnTo>
                  <a:lnTo>
                    <a:pt x="0" y="1370960"/>
                  </a:lnTo>
                  <a:close/>
                </a:path>
              </a:pathLst>
            </a:custGeom>
            <a:solidFill>
              <a:srgbClr val="FFC97C"/>
            </a:solidFill>
          </p:spPr>
          <p:txBody>
            <a:bodyPr/>
            <a:lstStyle/>
            <a:p>
              <a:endParaRPr lang="en-AU"/>
            </a:p>
          </p:txBody>
        </p:sp>
        <p:sp>
          <p:nvSpPr>
            <p:cNvPr id="22" name="TextBox 22"/>
            <p:cNvSpPr txBox="1"/>
            <p:nvPr/>
          </p:nvSpPr>
          <p:spPr>
            <a:xfrm>
              <a:off x="0" y="-28575"/>
              <a:ext cx="1263315" cy="1399535"/>
            </a:xfrm>
            <a:prstGeom prst="rect">
              <a:avLst/>
            </a:prstGeom>
          </p:spPr>
          <p:txBody>
            <a:bodyPr lIns="50800" tIns="50800" rIns="50800" bIns="50800" rtlCol="0" anchor="ctr"/>
            <a:lstStyle/>
            <a:p>
              <a:pPr algn="ctr">
                <a:lnSpc>
                  <a:spcPts val="3366"/>
                </a:lnSpc>
              </a:pPr>
              <a:endParaRPr/>
            </a:p>
          </p:txBody>
        </p:sp>
      </p:grpSp>
      <p:grpSp>
        <p:nvGrpSpPr>
          <p:cNvPr id="23" name="Group 23"/>
          <p:cNvGrpSpPr/>
          <p:nvPr/>
        </p:nvGrpSpPr>
        <p:grpSpPr>
          <a:xfrm>
            <a:off x="707157" y="3756470"/>
            <a:ext cx="4680183" cy="5205364"/>
            <a:chOff x="-1524" y="-1524"/>
            <a:chExt cx="6240244" cy="7579105"/>
          </a:xfrm>
        </p:grpSpPr>
        <p:sp>
          <p:nvSpPr>
            <p:cNvPr id="24" name="Freeform 24"/>
            <p:cNvSpPr/>
            <p:nvPr/>
          </p:nvSpPr>
          <p:spPr>
            <a:xfrm>
              <a:off x="-1524" y="-1524"/>
              <a:ext cx="6240244" cy="7579105"/>
            </a:xfrm>
            <a:custGeom>
              <a:avLst/>
              <a:gdLst/>
              <a:ahLst/>
              <a:cxnLst/>
              <a:rect l="l" t="t" r="r" b="b"/>
              <a:pathLst>
                <a:path w="6240244" h="7579105">
                  <a:moveTo>
                    <a:pt x="1524" y="0"/>
                  </a:moveTo>
                  <a:lnTo>
                    <a:pt x="6238719" y="0"/>
                  </a:lnTo>
                  <a:cubicBezTo>
                    <a:pt x="6239610" y="0"/>
                    <a:pt x="6240244" y="762"/>
                    <a:pt x="6240244" y="1524"/>
                  </a:cubicBezTo>
                  <a:lnTo>
                    <a:pt x="6240244" y="7577581"/>
                  </a:lnTo>
                  <a:cubicBezTo>
                    <a:pt x="6240244" y="7578470"/>
                    <a:pt x="6239482" y="7579105"/>
                    <a:pt x="6238719" y="7579105"/>
                  </a:cubicBezTo>
                  <a:lnTo>
                    <a:pt x="1524" y="7579105"/>
                  </a:lnTo>
                  <a:cubicBezTo>
                    <a:pt x="635" y="7579105"/>
                    <a:pt x="0" y="7578343"/>
                    <a:pt x="0" y="7577581"/>
                  </a:cubicBezTo>
                  <a:lnTo>
                    <a:pt x="0" y="1524"/>
                  </a:lnTo>
                  <a:cubicBezTo>
                    <a:pt x="0" y="635"/>
                    <a:pt x="762" y="0"/>
                    <a:pt x="1524" y="0"/>
                  </a:cubicBezTo>
                  <a:moveTo>
                    <a:pt x="1524" y="3091"/>
                  </a:moveTo>
                  <a:lnTo>
                    <a:pt x="1524" y="1524"/>
                  </a:lnTo>
                  <a:lnTo>
                    <a:pt x="3101" y="1524"/>
                  </a:lnTo>
                  <a:lnTo>
                    <a:pt x="3101" y="7577581"/>
                  </a:lnTo>
                  <a:lnTo>
                    <a:pt x="1524" y="7577581"/>
                  </a:lnTo>
                  <a:lnTo>
                    <a:pt x="1524" y="7576014"/>
                  </a:lnTo>
                  <a:lnTo>
                    <a:pt x="6238719" y="7576014"/>
                  </a:lnTo>
                  <a:lnTo>
                    <a:pt x="6238719" y="7577581"/>
                  </a:lnTo>
                  <a:lnTo>
                    <a:pt x="6237143" y="7577581"/>
                  </a:lnTo>
                  <a:lnTo>
                    <a:pt x="6237143" y="1524"/>
                  </a:lnTo>
                  <a:lnTo>
                    <a:pt x="6238719" y="1524"/>
                  </a:lnTo>
                  <a:lnTo>
                    <a:pt x="6238719" y="3091"/>
                  </a:lnTo>
                  <a:lnTo>
                    <a:pt x="1524" y="3091"/>
                  </a:lnTo>
                  <a:close/>
                </a:path>
              </a:pathLst>
            </a:custGeom>
            <a:solidFill>
              <a:srgbClr val="000000"/>
            </a:solidFill>
          </p:spPr>
          <p:txBody>
            <a:bodyPr/>
            <a:lstStyle/>
            <a:p>
              <a:endParaRPr lang="en-AU"/>
            </a:p>
          </p:txBody>
        </p:sp>
        <p:sp>
          <p:nvSpPr>
            <p:cNvPr id="25" name="TextBox 25"/>
            <p:cNvSpPr txBox="1"/>
            <p:nvPr/>
          </p:nvSpPr>
          <p:spPr>
            <a:xfrm>
              <a:off x="0" y="19050"/>
              <a:ext cx="6237236" cy="7557007"/>
            </a:xfrm>
            <a:prstGeom prst="rect">
              <a:avLst/>
            </a:prstGeom>
          </p:spPr>
          <p:txBody>
            <a:bodyPr lIns="50800" tIns="50800" rIns="50800" bIns="50800" rtlCol="0" anchor="t"/>
            <a:lstStyle/>
            <a:p>
              <a:pPr algn="l">
                <a:lnSpc>
                  <a:spcPts val="2916"/>
                </a:lnSpc>
              </a:pPr>
              <a:r>
                <a:rPr lang="en-US" sz="2700" spc="25">
                  <a:solidFill>
                    <a:srgbClr val="17406D"/>
                  </a:solidFill>
                  <a:latin typeface="TT Rounds Condensed"/>
                </a:rPr>
                <a:t>Antecedent means what occurred prior or triggered the behaviour.</a:t>
              </a:r>
            </a:p>
            <a:p>
              <a:pPr algn="l">
                <a:lnSpc>
                  <a:spcPts val="2916"/>
                </a:lnSpc>
              </a:pPr>
              <a:r>
                <a:rPr lang="en-US" sz="2700" spc="25">
                  <a:solidFill>
                    <a:srgbClr val="17406D"/>
                  </a:solidFill>
                  <a:latin typeface="TT Rounds Condensed"/>
                </a:rPr>
                <a:t>Information to support data -</a:t>
              </a:r>
            </a:p>
            <a:p>
              <a:pPr marL="488632" lvl="1" indent="-244316" algn="l">
                <a:lnSpc>
                  <a:spcPts val="2916"/>
                </a:lnSpc>
                <a:buFont typeface="Arial"/>
                <a:buChar char="•"/>
              </a:pPr>
              <a:r>
                <a:rPr lang="en-US" sz="2700" spc="25">
                  <a:solidFill>
                    <a:srgbClr val="17406D"/>
                  </a:solidFill>
                  <a:latin typeface="TT Rounds Condensed"/>
                </a:rPr>
                <a:t>Environment</a:t>
              </a:r>
            </a:p>
            <a:p>
              <a:pPr marL="488632" lvl="1" indent="-244316" algn="l">
                <a:lnSpc>
                  <a:spcPts val="2916"/>
                </a:lnSpc>
                <a:buFont typeface="Arial"/>
                <a:buChar char="•"/>
              </a:pPr>
              <a:r>
                <a:rPr lang="en-US" sz="2700" spc="25">
                  <a:solidFill>
                    <a:srgbClr val="17406D"/>
                  </a:solidFill>
                  <a:latin typeface="TT Rounds Condensed"/>
                </a:rPr>
                <a:t>Expectations or instructions</a:t>
              </a:r>
            </a:p>
            <a:p>
              <a:pPr marL="488632" lvl="1" indent="-244316" algn="l">
                <a:lnSpc>
                  <a:spcPts val="2916"/>
                </a:lnSpc>
                <a:buFont typeface="Arial"/>
                <a:buChar char="•"/>
              </a:pPr>
              <a:r>
                <a:rPr lang="en-US" sz="2700" spc="25">
                  <a:solidFill>
                    <a:srgbClr val="17406D"/>
                  </a:solidFill>
                  <a:latin typeface="TT Rounds Condensed"/>
                </a:rPr>
                <a:t>Proximity factors</a:t>
              </a:r>
            </a:p>
            <a:p>
              <a:pPr marL="488632" lvl="1" indent="-244316" algn="l">
                <a:lnSpc>
                  <a:spcPts val="2916"/>
                </a:lnSpc>
                <a:buFont typeface="Arial"/>
                <a:buChar char="•"/>
              </a:pPr>
              <a:r>
                <a:rPr lang="en-US" sz="2700" spc="25">
                  <a:solidFill>
                    <a:srgbClr val="17406D"/>
                  </a:solidFill>
                  <a:latin typeface="TT Rounds Condensed"/>
                </a:rPr>
                <a:t>Sensory factors</a:t>
              </a:r>
            </a:p>
            <a:p>
              <a:pPr marL="488632" lvl="1" indent="-244316" algn="l">
                <a:lnSpc>
                  <a:spcPts val="2916"/>
                </a:lnSpc>
                <a:buFont typeface="Arial"/>
                <a:buChar char="•"/>
              </a:pPr>
              <a:r>
                <a:rPr lang="en-US" sz="2700" spc="25">
                  <a:solidFill>
                    <a:srgbClr val="17406D"/>
                  </a:solidFill>
                  <a:latin typeface="TT Rounds Condensed"/>
                </a:rPr>
                <a:t>Unpredictable changes</a:t>
              </a:r>
            </a:p>
            <a:p>
              <a:pPr marL="488632" lvl="1" indent="-244316" algn="l">
                <a:lnSpc>
                  <a:spcPts val="2916"/>
                </a:lnSpc>
                <a:buFont typeface="Arial"/>
                <a:buChar char="•"/>
              </a:pPr>
              <a:r>
                <a:rPr lang="en-US" sz="2700" spc="25">
                  <a:solidFill>
                    <a:srgbClr val="17406D"/>
                  </a:solidFill>
                  <a:latin typeface="TT Rounds Condensed"/>
                </a:rPr>
                <a:t>Past tense factors e.g. lack of sleep or no breakfast</a:t>
              </a:r>
            </a:p>
            <a:p>
              <a:pPr marL="488632" lvl="1" indent="-244316" algn="l">
                <a:lnSpc>
                  <a:spcPts val="2916"/>
                </a:lnSpc>
                <a:buFont typeface="Arial"/>
                <a:buChar char="•"/>
              </a:pPr>
              <a:r>
                <a:rPr lang="en-US" sz="2700" spc="25">
                  <a:solidFill>
                    <a:srgbClr val="17406D"/>
                  </a:solidFill>
                  <a:latin typeface="TT Rounds Condensed"/>
                </a:rPr>
                <a:t>Known triggers</a:t>
              </a:r>
            </a:p>
            <a:p>
              <a:pPr marL="488632" lvl="1" indent="-244316" algn="l">
                <a:lnSpc>
                  <a:spcPts val="2916"/>
                </a:lnSpc>
                <a:buFont typeface="Arial"/>
                <a:buChar char="•"/>
              </a:pPr>
              <a:r>
                <a:rPr lang="en-US" sz="2700" spc="25">
                  <a:solidFill>
                    <a:srgbClr val="17406D"/>
                  </a:solidFill>
                  <a:latin typeface="TT Rounds Condensed"/>
                </a:rPr>
                <a:t>Social expectations</a:t>
              </a:r>
            </a:p>
            <a:p>
              <a:pPr marL="488632" lvl="1" indent="-244316" algn="l">
                <a:lnSpc>
                  <a:spcPts val="2916"/>
                </a:lnSpc>
              </a:pPr>
              <a:endParaRPr lang="en-US" sz="2700" spc="25">
                <a:solidFill>
                  <a:srgbClr val="17406D"/>
                </a:solidFill>
                <a:latin typeface="TT Rounds Condensed"/>
              </a:endParaRPr>
            </a:p>
            <a:p>
              <a:pPr marL="488632" lvl="1" indent="-244316" algn="l">
                <a:lnSpc>
                  <a:spcPts val="2916"/>
                </a:lnSpc>
              </a:pPr>
              <a:endParaRPr lang="en-US" sz="2700" spc="25">
                <a:solidFill>
                  <a:srgbClr val="17406D"/>
                </a:solidFill>
                <a:latin typeface="TT Rounds Condensed"/>
              </a:endParaRPr>
            </a:p>
          </p:txBody>
        </p:sp>
      </p:grpSp>
      <p:sp>
        <p:nvSpPr>
          <p:cNvPr id="26" name="TextBox 26"/>
          <p:cNvSpPr txBox="1"/>
          <p:nvPr/>
        </p:nvSpPr>
        <p:spPr>
          <a:xfrm>
            <a:off x="13190905" y="3075268"/>
            <a:ext cx="4681621" cy="426720"/>
          </a:xfrm>
          <a:prstGeom prst="rect">
            <a:avLst/>
          </a:prstGeom>
        </p:spPr>
        <p:txBody>
          <a:bodyPr lIns="0" tIns="0" rIns="0" bIns="0" rtlCol="0" anchor="t">
            <a:spAutoFit/>
          </a:bodyPr>
          <a:lstStyle/>
          <a:p>
            <a:pPr algn="ctr">
              <a:lnSpc>
                <a:spcPts val="3240"/>
              </a:lnSpc>
            </a:pPr>
            <a:r>
              <a:rPr lang="en-US" sz="3000" b="1">
                <a:solidFill>
                  <a:srgbClr val="17406D"/>
                </a:solidFill>
                <a:latin typeface="KG Ten Thousand Reasons Alt"/>
              </a:rPr>
              <a:t>Consequence/Outcome</a:t>
            </a:r>
          </a:p>
        </p:txBody>
      </p:sp>
      <p:sp>
        <p:nvSpPr>
          <p:cNvPr id="27" name="TextBox 27"/>
          <p:cNvSpPr txBox="1"/>
          <p:nvPr/>
        </p:nvSpPr>
        <p:spPr>
          <a:xfrm>
            <a:off x="7026590" y="3167211"/>
            <a:ext cx="4233672" cy="426720"/>
          </a:xfrm>
          <a:prstGeom prst="rect">
            <a:avLst/>
          </a:prstGeom>
        </p:spPr>
        <p:txBody>
          <a:bodyPr lIns="0" tIns="0" rIns="0" bIns="0" rtlCol="0" anchor="t">
            <a:spAutoFit/>
          </a:bodyPr>
          <a:lstStyle/>
          <a:p>
            <a:pPr algn="ctr">
              <a:lnSpc>
                <a:spcPts val="3240"/>
              </a:lnSpc>
            </a:pPr>
            <a:r>
              <a:rPr lang="en-US" sz="3000" b="1">
                <a:solidFill>
                  <a:srgbClr val="17406D"/>
                </a:solidFill>
                <a:latin typeface="KG Ten Thousand Reasons Alt"/>
              </a:rPr>
              <a:t>Behaviour</a:t>
            </a:r>
          </a:p>
        </p:txBody>
      </p:sp>
      <p:sp>
        <p:nvSpPr>
          <p:cNvPr id="28" name="TextBox 28"/>
          <p:cNvSpPr txBox="1"/>
          <p:nvPr/>
        </p:nvSpPr>
        <p:spPr>
          <a:xfrm>
            <a:off x="930412" y="3178672"/>
            <a:ext cx="4233672" cy="426720"/>
          </a:xfrm>
          <a:prstGeom prst="rect">
            <a:avLst/>
          </a:prstGeom>
        </p:spPr>
        <p:txBody>
          <a:bodyPr lIns="0" tIns="0" rIns="0" bIns="0" rtlCol="0" anchor="t">
            <a:spAutoFit/>
          </a:bodyPr>
          <a:lstStyle/>
          <a:p>
            <a:pPr algn="ctr">
              <a:lnSpc>
                <a:spcPts val="3240"/>
              </a:lnSpc>
            </a:pPr>
            <a:r>
              <a:rPr lang="en-US" sz="3000" b="1">
                <a:solidFill>
                  <a:srgbClr val="17406D"/>
                </a:solidFill>
                <a:latin typeface="KG Ten Thousand Reasons Alt"/>
              </a:rPr>
              <a:t>Antecedent</a:t>
            </a:r>
          </a:p>
        </p:txBody>
      </p:sp>
      <p:sp>
        <p:nvSpPr>
          <p:cNvPr id="29" name="TextBox 29"/>
          <p:cNvSpPr txBox="1"/>
          <p:nvPr/>
        </p:nvSpPr>
        <p:spPr>
          <a:xfrm>
            <a:off x="442218" y="2131476"/>
            <a:ext cx="17402416" cy="820738"/>
          </a:xfrm>
          <a:prstGeom prst="rect">
            <a:avLst/>
          </a:prstGeom>
        </p:spPr>
        <p:txBody>
          <a:bodyPr wrap="square" lIns="0" tIns="0" rIns="0" bIns="0" rtlCol="0" anchor="t">
            <a:spAutoFit/>
          </a:bodyPr>
          <a:lstStyle/>
          <a:p>
            <a:pPr algn="l">
              <a:lnSpc>
                <a:spcPts val="3240"/>
              </a:lnSpc>
            </a:pPr>
            <a:r>
              <a:rPr lang="en-US" sz="2800" spc="25">
                <a:solidFill>
                  <a:srgbClr val="17406D"/>
                </a:solidFill>
                <a:latin typeface="TT Rounds Condensed"/>
              </a:rPr>
              <a:t>ABC data collection is an effective method of identity function and modify behaviour as it is measurable and observed</a:t>
            </a:r>
            <a:r>
              <a:rPr lang="en-US" sz="2700" spc="25">
                <a:solidFill>
                  <a:srgbClr val="17406D"/>
                </a:solidFill>
                <a:latin typeface="TT Rounds Condensed"/>
              </a:rPr>
              <a:t>.</a:t>
            </a:r>
          </a:p>
          <a:p>
            <a:pPr algn="l">
              <a:lnSpc>
                <a:spcPts val="3240"/>
              </a:lnSpc>
            </a:pPr>
            <a:endParaRPr lang="en-US" sz="2700" spc="25">
              <a:solidFill>
                <a:srgbClr val="17406D"/>
              </a:solidFill>
              <a:latin typeface="TT Rounds Condensed"/>
            </a:endParaRPr>
          </a:p>
        </p:txBody>
      </p:sp>
      <p:sp>
        <p:nvSpPr>
          <p:cNvPr id="30" name="TextBox 30"/>
          <p:cNvSpPr txBox="1"/>
          <p:nvPr/>
        </p:nvSpPr>
        <p:spPr>
          <a:xfrm>
            <a:off x="1464548" y="927911"/>
            <a:ext cx="15590520" cy="917559"/>
          </a:xfrm>
          <a:prstGeom prst="rect">
            <a:avLst/>
          </a:prstGeom>
        </p:spPr>
        <p:txBody>
          <a:bodyPr lIns="0" tIns="0" rIns="0" bIns="0" rtlCol="0" anchor="t">
            <a:spAutoFit/>
          </a:bodyPr>
          <a:lstStyle/>
          <a:p>
            <a:pPr algn="ctr">
              <a:lnSpc>
                <a:spcPts val="6912"/>
              </a:lnSpc>
            </a:pPr>
            <a:r>
              <a:rPr lang="en-US" sz="6600" spc="-38">
                <a:solidFill>
                  <a:srgbClr val="17406D"/>
                </a:solidFill>
                <a:latin typeface="KG Ten Thousand Reasons Alt"/>
              </a:rPr>
              <a:t>ABC – Data Collection Method</a:t>
            </a:r>
          </a:p>
        </p:txBody>
      </p:sp>
      <p:sp>
        <p:nvSpPr>
          <p:cNvPr id="31" name="Rectangle 30">
            <a:extLst>
              <a:ext uri="{FF2B5EF4-FFF2-40B4-BE49-F238E27FC236}">
                <a16:creationId xmlns:a16="http://schemas.microsoft.com/office/drawing/2014/main" id="{FE8B05FA-5119-1FEB-EF7C-6CFD42874083}"/>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33" name="TextBox 32">
            <a:extLst>
              <a:ext uri="{FF2B5EF4-FFF2-40B4-BE49-F238E27FC236}">
                <a16:creationId xmlns:a16="http://schemas.microsoft.com/office/drawing/2014/main" id="{4EED7DD6-91D9-2772-94CC-5823FC6B7CC1}"/>
              </a:ext>
            </a:extLst>
          </p:cNvPr>
          <p:cNvSpPr txBox="1"/>
          <p:nvPr/>
        </p:nvSpPr>
        <p:spPr>
          <a:xfrm>
            <a:off x="17015642" y="9777251"/>
            <a:ext cx="914400" cy="369332"/>
          </a:xfrm>
          <a:prstGeom prst="rect">
            <a:avLst/>
          </a:prstGeom>
          <a:noFill/>
        </p:spPr>
        <p:txBody>
          <a:bodyPr wrap="square" rtlCol="0">
            <a:spAutoFit/>
          </a:bodyPr>
          <a:lstStyle/>
          <a:p>
            <a:pPr algn="r"/>
            <a:r>
              <a:rPr lang="en-AU">
                <a:latin typeface="TT Rounds Condensed" panose="020B0604020202020204" charset="0"/>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261480"/>
            <a:ext cx="15590520" cy="866394"/>
          </a:xfrm>
          <a:prstGeom prst="rect">
            <a:avLst/>
          </a:prstGeom>
        </p:spPr>
        <p:txBody>
          <a:bodyPr lIns="0" tIns="0" rIns="0" bIns="0" rtlCol="0" anchor="t">
            <a:spAutoFit/>
          </a:bodyPr>
          <a:lstStyle/>
          <a:p>
            <a:pPr algn="ctr">
              <a:lnSpc>
                <a:spcPts val="6415"/>
              </a:lnSpc>
            </a:pPr>
            <a:r>
              <a:rPr lang="en-US" sz="6600" spc="-36">
                <a:solidFill>
                  <a:srgbClr val="17406D"/>
                </a:solidFill>
                <a:latin typeface="KG Ten Thousand Reasons" panose="02000000000000000000" pitchFamily="2" charset="0"/>
              </a:rPr>
              <a:t>Behaviour Modification </a:t>
            </a:r>
          </a:p>
        </p:txBody>
      </p:sp>
      <p:sp>
        <p:nvSpPr>
          <p:cNvPr id="3" name="Freeform 3"/>
          <p:cNvSpPr/>
          <p:nvPr/>
        </p:nvSpPr>
        <p:spPr>
          <a:xfrm>
            <a:off x="1936478" y="1371333"/>
            <a:ext cx="14345698" cy="8996820"/>
          </a:xfrm>
          <a:custGeom>
            <a:avLst/>
            <a:gdLst/>
            <a:ahLst/>
            <a:cxnLst/>
            <a:rect l="l" t="t" r="r" b="b"/>
            <a:pathLst>
              <a:path w="14345698" h="8996820">
                <a:moveTo>
                  <a:pt x="0" y="0"/>
                </a:moveTo>
                <a:lnTo>
                  <a:pt x="14345699" y="0"/>
                </a:lnTo>
                <a:lnTo>
                  <a:pt x="14345699" y="8996820"/>
                </a:lnTo>
                <a:lnTo>
                  <a:pt x="0" y="8996820"/>
                </a:lnTo>
                <a:lnTo>
                  <a:pt x="0" y="0"/>
                </a:lnTo>
                <a:close/>
              </a:path>
            </a:pathLst>
          </a:custGeom>
          <a:blipFill>
            <a:blip r:embed="rId2"/>
            <a:stretch>
              <a:fillRect t="-3681"/>
            </a:stretch>
          </a:blipFill>
        </p:spPr>
        <p:txBody>
          <a:bodyPr/>
          <a:lstStyle/>
          <a:p>
            <a:endParaRPr lang="en-AU"/>
          </a:p>
        </p:txBody>
      </p:sp>
      <p:sp>
        <p:nvSpPr>
          <p:cNvPr id="4" name="Freeform 50">
            <a:extLst>
              <a:ext uri="{FF2B5EF4-FFF2-40B4-BE49-F238E27FC236}">
                <a16:creationId xmlns:a16="http://schemas.microsoft.com/office/drawing/2014/main" id="{6CB83665-A1A9-B28C-4DEA-898E9FE68B51}"/>
              </a:ext>
            </a:extLst>
          </p:cNvPr>
          <p:cNvSpPr/>
          <p:nvPr/>
        </p:nvSpPr>
        <p:spPr>
          <a:xfrm>
            <a:off x="-51651" y="9358422"/>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3"/>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5" name="TextBox 4">
            <a:extLst>
              <a:ext uri="{FF2B5EF4-FFF2-40B4-BE49-F238E27FC236}">
                <a16:creationId xmlns:a16="http://schemas.microsoft.com/office/drawing/2014/main" id="{69C19730-7770-789B-E678-E8D14DEB6EA7}"/>
              </a:ext>
            </a:extLst>
          </p:cNvPr>
          <p:cNvSpPr txBox="1"/>
          <p:nvPr/>
        </p:nvSpPr>
        <p:spPr>
          <a:xfrm>
            <a:off x="17225538" y="9840854"/>
            <a:ext cx="914400" cy="369332"/>
          </a:xfrm>
          <a:prstGeom prst="rect">
            <a:avLst/>
          </a:prstGeom>
          <a:noFill/>
        </p:spPr>
        <p:txBody>
          <a:bodyPr wrap="square" rtlCol="0">
            <a:spAutoFit/>
          </a:bodyPr>
          <a:lstStyle/>
          <a:p>
            <a:pPr algn="r"/>
            <a:r>
              <a:rPr lang="en-AU"/>
              <a:t>13</a:t>
            </a:r>
          </a:p>
        </p:txBody>
      </p:sp>
      <p:sp>
        <p:nvSpPr>
          <p:cNvPr id="7" name="Rectangle 6">
            <a:extLst>
              <a:ext uri="{FF2B5EF4-FFF2-40B4-BE49-F238E27FC236}">
                <a16:creationId xmlns:a16="http://schemas.microsoft.com/office/drawing/2014/main" id="{BCB10352-4EF6-D76B-673E-E3A86B8E8E7A}"/>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3945493" y="3945493"/>
            <a:ext cx="10287000" cy="2396014"/>
          </a:xfrm>
          <a:custGeom>
            <a:avLst/>
            <a:gdLst/>
            <a:ahLst/>
            <a:cxnLst/>
            <a:rect l="l" t="t" r="r" b="b"/>
            <a:pathLst>
              <a:path w="10287000" h="2396014">
                <a:moveTo>
                  <a:pt x="10287000" y="0"/>
                </a:moveTo>
                <a:lnTo>
                  <a:pt x="0" y="0"/>
                </a:lnTo>
                <a:lnTo>
                  <a:pt x="0" y="2396014"/>
                </a:lnTo>
                <a:lnTo>
                  <a:pt x="10287000" y="2396014"/>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p:cNvSpPr txBox="1"/>
          <p:nvPr/>
        </p:nvSpPr>
        <p:spPr>
          <a:xfrm>
            <a:off x="2396015" y="3027277"/>
            <a:ext cx="15571202" cy="6980515"/>
          </a:xfrm>
          <a:prstGeom prst="rect">
            <a:avLst/>
          </a:prstGeom>
        </p:spPr>
        <p:txBody>
          <a:bodyPr lIns="0" tIns="0" rIns="0" bIns="0" rtlCol="0" anchor="t">
            <a:spAutoFit/>
          </a:bodyPr>
          <a:lstStyle/>
          <a:p>
            <a:pPr>
              <a:lnSpc>
                <a:spcPts val="3282"/>
              </a:lnSpc>
            </a:pPr>
            <a:r>
              <a:rPr lang="en-US" sz="2800" spc="27">
                <a:solidFill>
                  <a:srgbClr val="17406D"/>
                </a:solidFill>
                <a:latin typeface="TT Rounds Condensed"/>
              </a:rPr>
              <a:t>To attempt to identify, understand and modify the behaviour consider these factors – </a:t>
            </a:r>
          </a:p>
          <a:p>
            <a:pPr>
              <a:lnSpc>
                <a:spcPts val="3282"/>
              </a:lnSpc>
            </a:pPr>
            <a:endParaRPr lang="en-US" sz="2800" spc="27">
              <a:solidFill>
                <a:srgbClr val="17406D"/>
              </a:solidFill>
              <a:latin typeface="TT Rounds Condensed"/>
            </a:endParaRPr>
          </a:p>
          <a:p>
            <a:pPr>
              <a:lnSpc>
                <a:spcPts val="3282"/>
              </a:lnSpc>
            </a:pPr>
            <a:r>
              <a:rPr lang="en-US" sz="2800" spc="28">
                <a:solidFill>
                  <a:srgbClr val="17406D"/>
                </a:solidFill>
                <a:latin typeface="TT Rounds Condensed"/>
              </a:rPr>
              <a:t>Ensure there is enough data collected to accurately investigate the function and identify patterns. Depending on the frequency of the behaviour although 3-5 days would be a minimum</a:t>
            </a:r>
          </a:p>
          <a:p>
            <a:pPr marL="656133" lvl="1" indent="-328067">
              <a:lnSpc>
                <a:spcPts val="3282"/>
              </a:lnSpc>
              <a:buFont typeface="Arial"/>
              <a:buChar char="•"/>
            </a:pPr>
            <a:r>
              <a:rPr lang="en-US" sz="2800" spc="28">
                <a:solidFill>
                  <a:srgbClr val="17406D"/>
                </a:solidFill>
                <a:latin typeface="TT Rounds Condensed"/>
              </a:rPr>
              <a:t>Look for patterns in all areas. For example:</a:t>
            </a:r>
          </a:p>
          <a:p>
            <a:pPr marL="656133" lvl="1" indent="-328067">
              <a:lnSpc>
                <a:spcPts val="3282"/>
              </a:lnSpc>
              <a:buFont typeface="Arial"/>
              <a:buChar char="•"/>
            </a:pPr>
            <a:r>
              <a:rPr lang="en-US" sz="2800" spc="28">
                <a:solidFill>
                  <a:srgbClr val="17406D"/>
                </a:solidFill>
                <a:latin typeface="TT Rounds Condensed"/>
              </a:rPr>
              <a:t>Time – Does the behaviour happen at the same time or at the same activity?</a:t>
            </a:r>
          </a:p>
          <a:p>
            <a:pPr marL="656133" lvl="1" indent="-328067">
              <a:lnSpc>
                <a:spcPts val="3282"/>
              </a:lnSpc>
              <a:buFont typeface="Arial"/>
              <a:buChar char="•"/>
            </a:pPr>
            <a:r>
              <a:rPr lang="en-US" sz="2800" spc="28">
                <a:solidFill>
                  <a:srgbClr val="17406D"/>
                </a:solidFill>
                <a:latin typeface="TT Rounds Condensed"/>
              </a:rPr>
              <a:t>Date – Does the particular behaviour only occur on particular days?</a:t>
            </a:r>
          </a:p>
          <a:p>
            <a:pPr marL="656133" lvl="1" indent="-328067">
              <a:lnSpc>
                <a:spcPts val="3282"/>
              </a:lnSpc>
              <a:buFont typeface="Arial"/>
              <a:buChar char="•"/>
            </a:pPr>
            <a:r>
              <a:rPr lang="en-US" sz="2800" spc="28">
                <a:solidFill>
                  <a:srgbClr val="17406D"/>
                </a:solidFill>
                <a:latin typeface="TT Rounds Condensed"/>
              </a:rPr>
              <a:t>Antecedent – is there a pattern to events, activities prior to behaviour occurring?</a:t>
            </a:r>
          </a:p>
          <a:p>
            <a:pPr marL="656133" lvl="1" indent="-328067">
              <a:lnSpc>
                <a:spcPts val="3282"/>
              </a:lnSpc>
              <a:buFont typeface="Arial"/>
              <a:buChar char="•"/>
            </a:pPr>
            <a:r>
              <a:rPr lang="en-US" sz="2800" spc="28">
                <a:solidFill>
                  <a:srgbClr val="17406D"/>
                </a:solidFill>
                <a:latin typeface="TT Rounds Condensed"/>
              </a:rPr>
              <a:t>Outcome – is there a pattern to some or all responses?</a:t>
            </a:r>
          </a:p>
          <a:p>
            <a:pPr marL="656133" lvl="1" indent="-328067">
              <a:lnSpc>
                <a:spcPts val="3282"/>
              </a:lnSpc>
              <a:buFont typeface="Arial"/>
              <a:buChar char="•"/>
            </a:pPr>
            <a:r>
              <a:rPr lang="en-US" sz="2800" spc="28">
                <a:solidFill>
                  <a:srgbClr val="17406D"/>
                </a:solidFill>
                <a:latin typeface="TT Rounds Condensed"/>
              </a:rPr>
              <a:t>One behaviour which occurs in two different environments can involve more than one function. For example:</a:t>
            </a:r>
          </a:p>
          <a:p>
            <a:pPr marL="656133" lvl="1" indent="-328067">
              <a:lnSpc>
                <a:spcPts val="3282"/>
              </a:lnSpc>
              <a:buFont typeface="Arial"/>
              <a:buChar char="•"/>
            </a:pPr>
            <a:r>
              <a:rPr lang="en-US" sz="2800" spc="28">
                <a:solidFill>
                  <a:srgbClr val="17406D"/>
                </a:solidFill>
                <a:latin typeface="TT Rounds Condensed"/>
              </a:rPr>
              <a:t>Calling out in class, can result in a child being removed (Escape or Avoidance), Calling out in the playground (Attention)</a:t>
            </a:r>
          </a:p>
          <a:p>
            <a:pPr marL="656133" lvl="1" indent="-328067">
              <a:lnSpc>
                <a:spcPts val="3282"/>
              </a:lnSpc>
              <a:buFont typeface="Arial"/>
              <a:buChar char="•"/>
            </a:pPr>
            <a:r>
              <a:rPr lang="en-US" sz="2800" spc="28">
                <a:solidFill>
                  <a:srgbClr val="17406D"/>
                </a:solidFill>
                <a:latin typeface="TT Rounds Condensed"/>
              </a:rPr>
              <a:t>Really </a:t>
            </a:r>
            <a:r>
              <a:rPr lang="en-US" sz="2800" spc="28" err="1">
                <a:solidFill>
                  <a:srgbClr val="17406D"/>
                </a:solidFill>
                <a:latin typeface="TT Rounds Condensed"/>
              </a:rPr>
              <a:t>analyse</a:t>
            </a:r>
            <a:r>
              <a:rPr lang="en-US" sz="2800" spc="28">
                <a:solidFill>
                  <a:srgbClr val="17406D"/>
                </a:solidFill>
                <a:latin typeface="TT Rounds Condensed"/>
              </a:rPr>
              <a:t> the observations, look for underlying factors or other possible functions of behaviour even if it appears obvious. Don’t assume all behaviours with the same functions are linked</a:t>
            </a:r>
          </a:p>
          <a:p>
            <a:pPr marL="656133" lvl="1" indent="-328067">
              <a:lnSpc>
                <a:spcPts val="3282"/>
              </a:lnSpc>
              <a:buFont typeface="Arial"/>
              <a:buChar char="•"/>
            </a:pPr>
            <a:r>
              <a:rPr lang="en-US" sz="2800" spc="28">
                <a:solidFill>
                  <a:srgbClr val="17406D"/>
                </a:solidFill>
                <a:latin typeface="TT Rounds Condensed"/>
              </a:rPr>
              <a:t>Remember behaviour is an action to seek a function</a:t>
            </a:r>
          </a:p>
        </p:txBody>
      </p:sp>
      <p:sp>
        <p:nvSpPr>
          <p:cNvPr id="4" name="TextBox 4"/>
          <p:cNvSpPr txBox="1"/>
          <p:nvPr/>
        </p:nvSpPr>
        <p:spPr>
          <a:xfrm>
            <a:off x="1198007" y="2215873"/>
            <a:ext cx="5853927" cy="532197"/>
          </a:xfrm>
          <a:prstGeom prst="rect">
            <a:avLst/>
          </a:prstGeom>
        </p:spPr>
        <p:txBody>
          <a:bodyPr wrap="square" lIns="0" tIns="0" rIns="0" bIns="0" rtlCol="0" anchor="t">
            <a:spAutoFit/>
          </a:bodyPr>
          <a:lstStyle/>
          <a:p>
            <a:pPr algn="ctr">
              <a:lnSpc>
                <a:spcPts val="4626"/>
              </a:lnSpc>
              <a:spcBef>
                <a:spcPct val="0"/>
              </a:spcBef>
            </a:pPr>
            <a:r>
              <a:rPr lang="en-US" sz="2800" b="1" spc="40">
                <a:solidFill>
                  <a:srgbClr val="17406D"/>
                </a:solidFill>
                <a:latin typeface="TT Rounds Condensed"/>
              </a:rPr>
              <a:t>Step 3 – </a:t>
            </a:r>
            <a:r>
              <a:rPr lang="en-US" sz="2800" b="1" spc="40" err="1">
                <a:solidFill>
                  <a:srgbClr val="17406D"/>
                </a:solidFill>
                <a:latin typeface="TT Rounds Condensed"/>
              </a:rPr>
              <a:t>Analyse</a:t>
            </a:r>
            <a:r>
              <a:rPr lang="en-US" sz="2800" b="1" spc="40">
                <a:solidFill>
                  <a:srgbClr val="17406D"/>
                </a:solidFill>
                <a:latin typeface="TT Rounds Condensed"/>
              </a:rPr>
              <a:t> the data</a:t>
            </a:r>
          </a:p>
        </p:txBody>
      </p:sp>
      <p:sp>
        <p:nvSpPr>
          <p:cNvPr id="5" name="TextBox 5"/>
          <p:cNvSpPr txBox="1"/>
          <p:nvPr/>
        </p:nvSpPr>
        <p:spPr>
          <a:xfrm>
            <a:off x="3085776" y="882955"/>
            <a:ext cx="14191679" cy="859851"/>
          </a:xfrm>
          <a:prstGeom prst="rect">
            <a:avLst/>
          </a:prstGeom>
        </p:spPr>
        <p:txBody>
          <a:bodyPr wrap="square" lIns="0" tIns="0" rIns="0" bIns="0" rtlCol="0" anchor="t">
            <a:spAutoFit/>
          </a:bodyPr>
          <a:lstStyle/>
          <a:p>
            <a:pPr algn="ctr">
              <a:lnSpc>
                <a:spcPts val="6264"/>
              </a:lnSpc>
            </a:pPr>
            <a:r>
              <a:rPr lang="en-US" sz="6600" spc="-35">
                <a:solidFill>
                  <a:srgbClr val="17406D"/>
                </a:solidFill>
                <a:latin typeface="KG Ten Thousand Reasons Alt"/>
              </a:rPr>
              <a:t>Behaviour Modification Process</a:t>
            </a:r>
          </a:p>
        </p:txBody>
      </p:sp>
      <p:sp>
        <p:nvSpPr>
          <p:cNvPr id="6" name="Rectangle 5">
            <a:extLst>
              <a:ext uri="{FF2B5EF4-FFF2-40B4-BE49-F238E27FC236}">
                <a16:creationId xmlns:a16="http://schemas.microsoft.com/office/drawing/2014/main" id="{A1FE69A6-742D-2DAE-35FD-9A6C42EAC0C8}"/>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7" name="TextBox 6">
            <a:extLst>
              <a:ext uri="{FF2B5EF4-FFF2-40B4-BE49-F238E27FC236}">
                <a16:creationId xmlns:a16="http://schemas.microsoft.com/office/drawing/2014/main" id="{7841179B-20C6-712D-CD2F-2A6247526766}"/>
              </a:ext>
            </a:extLst>
          </p:cNvPr>
          <p:cNvSpPr txBox="1"/>
          <p:nvPr/>
        </p:nvSpPr>
        <p:spPr>
          <a:xfrm>
            <a:off x="17052817" y="9612364"/>
            <a:ext cx="914400" cy="369332"/>
          </a:xfrm>
          <a:prstGeom prst="rect">
            <a:avLst/>
          </a:prstGeom>
          <a:noFill/>
        </p:spPr>
        <p:txBody>
          <a:bodyPr wrap="square" rtlCol="0">
            <a:spAutoFit/>
          </a:bodyPr>
          <a:lstStyle/>
          <a:p>
            <a:pPr algn="r"/>
            <a:r>
              <a:rPr lang="en-AU"/>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2026374" y="3945493"/>
            <a:ext cx="10287000" cy="2396014"/>
          </a:xfrm>
          <a:custGeom>
            <a:avLst/>
            <a:gdLst/>
            <a:ahLst/>
            <a:cxnLst/>
            <a:rect l="l" t="t" r="r" b="b"/>
            <a:pathLst>
              <a:path w="10287000" h="2396014">
                <a:moveTo>
                  <a:pt x="10287000" y="0"/>
                </a:moveTo>
                <a:lnTo>
                  <a:pt x="0" y="0"/>
                </a:lnTo>
                <a:lnTo>
                  <a:pt x="0" y="2396014"/>
                </a:lnTo>
                <a:lnTo>
                  <a:pt x="10287000" y="2396014"/>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p:nvPr/>
        </p:nvGrpSpPr>
        <p:grpSpPr>
          <a:xfrm>
            <a:off x="0" y="0"/>
            <a:ext cx="2634816" cy="10287000"/>
            <a:chOff x="0" y="0"/>
            <a:chExt cx="1392575" cy="5436973"/>
          </a:xfrm>
        </p:grpSpPr>
        <p:sp>
          <p:nvSpPr>
            <p:cNvPr id="4" name="Freeform 4"/>
            <p:cNvSpPr/>
            <p:nvPr/>
          </p:nvSpPr>
          <p:spPr>
            <a:xfrm>
              <a:off x="0" y="0"/>
              <a:ext cx="1392575" cy="5436973"/>
            </a:xfrm>
            <a:custGeom>
              <a:avLst/>
              <a:gdLst/>
              <a:ahLst/>
              <a:cxnLst/>
              <a:rect l="l" t="t" r="r" b="b"/>
              <a:pathLst>
                <a:path w="1392575" h="5436973">
                  <a:moveTo>
                    <a:pt x="0" y="0"/>
                  </a:moveTo>
                  <a:lnTo>
                    <a:pt x="1392575" y="0"/>
                  </a:lnTo>
                  <a:lnTo>
                    <a:pt x="1392575" y="5436973"/>
                  </a:lnTo>
                  <a:lnTo>
                    <a:pt x="0" y="5436973"/>
                  </a:lnTo>
                  <a:close/>
                </a:path>
              </a:pathLst>
            </a:custGeom>
            <a:solidFill>
              <a:srgbClr val="3ECCB4"/>
            </a:solidFill>
          </p:spPr>
          <p:txBody>
            <a:bodyPr/>
            <a:lstStyle/>
            <a:p>
              <a:endParaRPr lang="en-AU"/>
            </a:p>
          </p:txBody>
        </p:sp>
        <p:sp>
          <p:nvSpPr>
            <p:cNvPr id="5" name="TextBox 5"/>
            <p:cNvSpPr txBox="1"/>
            <p:nvPr/>
          </p:nvSpPr>
          <p:spPr>
            <a:xfrm>
              <a:off x="0" y="-28575"/>
              <a:ext cx="1392575" cy="5465548"/>
            </a:xfrm>
            <a:prstGeom prst="rect">
              <a:avLst/>
            </a:prstGeom>
          </p:spPr>
          <p:txBody>
            <a:bodyPr lIns="48876" tIns="48876" rIns="48876" bIns="48876" rtlCol="0" anchor="ctr"/>
            <a:lstStyle/>
            <a:p>
              <a:pPr algn="ctr">
                <a:lnSpc>
                  <a:spcPts val="1346"/>
                </a:lnSpc>
              </a:pPr>
              <a:endParaRPr/>
            </a:p>
          </p:txBody>
        </p:sp>
      </p:grpSp>
      <p:sp>
        <p:nvSpPr>
          <p:cNvPr id="6" name="TextBox 6"/>
          <p:cNvSpPr txBox="1"/>
          <p:nvPr/>
        </p:nvSpPr>
        <p:spPr>
          <a:xfrm>
            <a:off x="4315133" y="3301285"/>
            <a:ext cx="13165245" cy="5751195"/>
          </a:xfrm>
          <a:prstGeom prst="rect">
            <a:avLst/>
          </a:prstGeom>
        </p:spPr>
        <p:txBody>
          <a:bodyPr lIns="0" tIns="0" rIns="0" bIns="0" rtlCol="0" anchor="t">
            <a:spAutoFit/>
          </a:bodyPr>
          <a:lstStyle/>
          <a:p>
            <a:pPr>
              <a:lnSpc>
                <a:spcPts val="3239"/>
              </a:lnSpc>
              <a:spcBef>
                <a:spcPct val="0"/>
              </a:spcBef>
            </a:pPr>
            <a:endParaRPr/>
          </a:p>
          <a:p>
            <a:pPr>
              <a:lnSpc>
                <a:spcPts val="3239"/>
              </a:lnSpc>
            </a:pPr>
            <a:r>
              <a:rPr lang="en-US" sz="2800" spc="26">
                <a:solidFill>
                  <a:srgbClr val="17406D"/>
                </a:solidFill>
                <a:latin typeface="TT Rounds Condensed"/>
              </a:rPr>
              <a:t>Plans or strategies will support increasing desirable behaviours and decrease challenging and unacceptable behaviours. </a:t>
            </a:r>
          </a:p>
          <a:p>
            <a:pPr>
              <a:lnSpc>
                <a:spcPts val="3239"/>
              </a:lnSpc>
            </a:pPr>
            <a:endParaRPr lang="en-US" sz="2800" spc="26">
              <a:solidFill>
                <a:srgbClr val="17406D"/>
              </a:solidFill>
              <a:latin typeface="TT Rounds Condensed"/>
            </a:endParaRPr>
          </a:p>
          <a:p>
            <a:pPr marL="647698" lvl="1" indent="-323849">
              <a:lnSpc>
                <a:spcPts val="3239"/>
              </a:lnSpc>
              <a:buFont typeface="Arial"/>
              <a:buChar char="•"/>
            </a:pPr>
            <a:r>
              <a:rPr lang="en-US" sz="2800" spc="28">
                <a:solidFill>
                  <a:srgbClr val="17406D"/>
                </a:solidFill>
                <a:latin typeface="TT Rounds Condensed"/>
              </a:rPr>
              <a:t>Plans and strategies –</a:t>
            </a:r>
          </a:p>
          <a:p>
            <a:pPr marL="647698" lvl="1" indent="-323849">
              <a:lnSpc>
                <a:spcPts val="3239"/>
              </a:lnSpc>
              <a:buFont typeface="Arial"/>
              <a:buChar char="•"/>
            </a:pPr>
            <a:r>
              <a:rPr lang="en-US" sz="2800" spc="28">
                <a:solidFill>
                  <a:srgbClr val="17406D"/>
                </a:solidFill>
                <a:latin typeface="TT Rounds Condensed"/>
              </a:rPr>
              <a:t>Reduce confusion for the adults regarding expectations and responsibilities</a:t>
            </a:r>
          </a:p>
          <a:p>
            <a:pPr marL="647698" lvl="1" indent="-323849">
              <a:lnSpc>
                <a:spcPts val="3239"/>
              </a:lnSpc>
              <a:buFont typeface="Arial"/>
              <a:buChar char="•"/>
            </a:pPr>
            <a:r>
              <a:rPr lang="en-US" sz="2800" spc="28">
                <a:solidFill>
                  <a:srgbClr val="17406D"/>
                </a:solidFill>
                <a:latin typeface="TT Rounds Condensed"/>
              </a:rPr>
              <a:t>Provide clear expectations and strategies</a:t>
            </a:r>
          </a:p>
          <a:p>
            <a:pPr marL="647698" lvl="1" indent="-323849">
              <a:lnSpc>
                <a:spcPts val="3239"/>
              </a:lnSpc>
              <a:buFont typeface="Arial"/>
              <a:buChar char="•"/>
            </a:pPr>
            <a:r>
              <a:rPr lang="en-US" sz="2800" spc="28">
                <a:solidFill>
                  <a:srgbClr val="17406D"/>
                </a:solidFill>
                <a:latin typeface="TT Rounds Condensed"/>
              </a:rPr>
              <a:t>Provide a rational for the support in place</a:t>
            </a:r>
          </a:p>
          <a:p>
            <a:pPr marL="647698" lvl="1" indent="-323849">
              <a:lnSpc>
                <a:spcPts val="3239"/>
              </a:lnSpc>
              <a:buFont typeface="Arial"/>
              <a:buChar char="•"/>
            </a:pPr>
            <a:r>
              <a:rPr lang="en-US" sz="2800" spc="28">
                <a:solidFill>
                  <a:srgbClr val="17406D"/>
                </a:solidFill>
                <a:latin typeface="TT Rounds Condensed"/>
              </a:rPr>
              <a:t>Decrease undesirable practices and intervention methods</a:t>
            </a:r>
          </a:p>
          <a:p>
            <a:pPr marL="647698" lvl="1" indent="-323849">
              <a:lnSpc>
                <a:spcPts val="3239"/>
              </a:lnSpc>
              <a:buFont typeface="Arial"/>
              <a:buChar char="•"/>
            </a:pPr>
            <a:r>
              <a:rPr lang="en-US" sz="2800" spc="28">
                <a:solidFill>
                  <a:srgbClr val="17406D"/>
                </a:solidFill>
                <a:latin typeface="TT Rounds Condensed"/>
              </a:rPr>
              <a:t>Outline the new learning or skills required, which may need to be broken into small steps.</a:t>
            </a:r>
          </a:p>
          <a:p>
            <a:pPr marL="647698" lvl="1" indent="-323849">
              <a:lnSpc>
                <a:spcPts val="3239"/>
              </a:lnSpc>
              <a:buFont typeface="Arial"/>
              <a:buChar char="•"/>
            </a:pPr>
            <a:r>
              <a:rPr lang="en-US" sz="2800" spc="28">
                <a:solidFill>
                  <a:srgbClr val="17406D"/>
                </a:solidFill>
                <a:latin typeface="TT Rounds Condensed"/>
              </a:rPr>
              <a:t>Provide guidance and reminders regarding controllable factors and triggers</a:t>
            </a:r>
          </a:p>
          <a:p>
            <a:pPr>
              <a:lnSpc>
                <a:spcPts val="3239"/>
              </a:lnSpc>
              <a:spcBef>
                <a:spcPct val="0"/>
              </a:spcBef>
            </a:pPr>
            <a:endParaRPr lang="en-US" sz="2999" spc="28">
              <a:solidFill>
                <a:srgbClr val="17406D"/>
              </a:solidFill>
              <a:latin typeface="TT Rounds Condensed"/>
            </a:endParaRPr>
          </a:p>
          <a:p>
            <a:pPr>
              <a:lnSpc>
                <a:spcPts val="3239"/>
              </a:lnSpc>
              <a:spcBef>
                <a:spcPct val="0"/>
              </a:spcBef>
            </a:pPr>
            <a:endParaRPr lang="en-US" sz="2999" spc="28">
              <a:solidFill>
                <a:srgbClr val="17406D"/>
              </a:solidFill>
              <a:latin typeface="TT Rounds Condensed"/>
            </a:endParaRPr>
          </a:p>
        </p:txBody>
      </p:sp>
      <p:sp>
        <p:nvSpPr>
          <p:cNvPr id="7" name="TextBox 7"/>
          <p:cNvSpPr txBox="1"/>
          <p:nvPr/>
        </p:nvSpPr>
        <p:spPr>
          <a:xfrm>
            <a:off x="3802582" y="2686561"/>
            <a:ext cx="9927461" cy="445635"/>
          </a:xfrm>
          <a:prstGeom prst="rect">
            <a:avLst/>
          </a:prstGeom>
        </p:spPr>
        <p:txBody>
          <a:bodyPr lIns="0" tIns="0" rIns="0" bIns="0" rtlCol="0" anchor="t">
            <a:spAutoFit/>
          </a:bodyPr>
          <a:lstStyle/>
          <a:p>
            <a:pPr algn="ctr">
              <a:lnSpc>
                <a:spcPts val="3710"/>
              </a:lnSpc>
              <a:spcBef>
                <a:spcPct val="0"/>
              </a:spcBef>
            </a:pPr>
            <a:r>
              <a:rPr lang="en-US" sz="2800" spc="32">
                <a:solidFill>
                  <a:srgbClr val="17406D"/>
                </a:solidFill>
                <a:latin typeface="TT Rounds Condensed"/>
              </a:rPr>
              <a:t>S</a:t>
            </a:r>
            <a:r>
              <a:rPr lang="en-US" sz="2800" b="1" spc="32">
                <a:solidFill>
                  <a:srgbClr val="17406D"/>
                </a:solidFill>
                <a:latin typeface="TT Rounds Condensed"/>
              </a:rPr>
              <a:t>tep 4 – Develop Strategies for Behaviour Modification</a:t>
            </a:r>
          </a:p>
        </p:txBody>
      </p:sp>
      <p:sp>
        <p:nvSpPr>
          <p:cNvPr id="8" name="TextBox 8"/>
          <p:cNvSpPr txBox="1"/>
          <p:nvPr/>
        </p:nvSpPr>
        <p:spPr>
          <a:xfrm>
            <a:off x="4941866" y="1234520"/>
            <a:ext cx="12883351" cy="859851"/>
          </a:xfrm>
          <a:prstGeom prst="rect">
            <a:avLst/>
          </a:prstGeom>
        </p:spPr>
        <p:txBody>
          <a:bodyPr lIns="0" tIns="0" rIns="0" bIns="0" rtlCol="0" anchor="t">
            <a:spAutoFit/>
          </a:bodyPr>
          <a:lstStyle/>
          <a:p>
            <a:pPr algn="ctr">
              <a:lnSpc>
                <a:spcPts val="6263"/>
              </a:lnSpc>
            </a:pPr>
            <a:r>
              <a:rPr lang="en-US" sz="6600" spc="-35">
                <a:solidFill>
                  <a:srgbClr val="17406D"/>
                </a:solidFill>
                <a:latin typeface="KG Ten Thousand Reasons Alt"/>
              </a:rPr>
              <a:t>Behaviour Modification</a:t>
            </a:r>
          </a:p>
        </p:txBody>
      </p:sp>
      <p:sp>
        <p:nvSpPr>
          <p:cNvPr id="9" name="Rectangle 8">
            <a:extLst>
              <a:ext uri="{FF2B5EF4-FFF2-40B4-BE49-F238E27FC236}">
                <a16:creationId xmlns:a16="http://schemas.microsoft.com/office/drawing/2014/main" id="{CC9BE302-8877-FF0E-020D-9FD3F2C21217}"/>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10" name="Freeform 50">
            <a:extLst>
              <a:ext uri="{FF2B5EF4-FFF2-40B4-BE49-F238E27FC236}">
                <a16:creationId xmlns:a16="http://schemas.microsoft.com/office/drawing/2014/main" id="{7E84DF11-97A4-83C1-D905-2A8E98CBA75C}"/>
              </a:ext>
            </a:extLst>
          </p:cNvPr>
          <p:cNvSpPr/>
          <p:nvPr/>
        </p:nvSpPr>
        <p:spPr>
          <a:xfrm>
            <a:off x="323343" y="9286354"/>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1" name="TextBox 10">
            <a:extLst>
              <a:ext uri="{FF2B5EF4-FFF2-40B4-BE49-F238E27FC236}">
                <a16:creationId xmlns:a16="http://schemas.microsoft.com/office/drawing/2014/main" id="{6D999D14-8902-300E-DF26-F93CA279A22D}"/>
              </a:ext>
            </a:extLst>
          </p:cNvPr>
          <p:cNvSpPr txBox="1"/>
          <p:nvPr/>
        </p:nvSpPr>
        <p:spPr>
          <a:xfrm>
            <a:off x="17050257" y="9768786"/>
            <a:ext cx="914400" cy="369332"/>
          </a:xfrm>
          <a:prstGeom prst="rect">
            <a:avLst/>
          </a:prstGeom>
          <a:noFill/>
        </p:spPr>
        <p:txBody>
          <a:bodyPr wrap="square" rtlCol="0">
            <a:spAutoFit/>
          </a:bodyPr>
          <a:lstStyle/>
          <a:p>
            <a:pPr algn="r"/>
            <a:r>
              <a:rPr lang="en-AU">
                <a:latin typeface="TT Rounds Condensed" panose="020B0604020202020204" charset="0"/>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3945493" y="3945493"/>
            <a:ext cx="10287000" cy="2396014"/>
          </a:xfrm>
          <a:custGeom>
            <a:avLst/>
            <a:gdLst/>
            <a:ahLst/>
            <a:cxnLst/>
            <a:rect l="l" t="t" r="r" b="b"/>
            <a:pathLst>
              <a:path w="10287000" h="2396014">
                <a:moveTo>
                  <a:pt x="10287000" y="0"/>
                </a:moveTo>
                <a:lnTo>
                  <a:pt x="0" y="0"/>
                </a:lnTo>
                <a:lnTo>
                  <a:pt x="0" y="2396014"/>
                </a:lnTo>
                <a:lnTo>
                  <a:pt x="10287000" y="2396014"/>
                </a:lnTo>
                <a:lnTo>
                  <a:pt x="10287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p:cNvSpPr txBox="1"/>
          <p:nvPr/>
        </p:nvSpPr>
        <p:spPr>
          <a:xfrm>
            <a:off x="2625078" y="4104593"/>
            <a:ext cx="13037843" cy="3790569"/>
          </a:xfrm>
          <a:prstGeom prst="rect">
            <a:avLst/>
          </a:prstGeom>
        </p:spPr>
        <p:txBody>
          <a:bodyPr lIns="0" tIns="0" rIns="0" bIns="0" rtlCol="0" anchor="t">
            <a:spAutoFit/>
          </a:bodyPr>
          <a:lstStyle/>
          <a:p>
            <a:pPr>
              <a:lnSpc>
                <a:spcPts val="3347"/>
              </a:lnSpc>
            </a:pPr>
            <a:r>
              <a:rPr lang="en-US" sz="2800" spc="27">
                <a:solidFill>
                  <a:srgbClr val="17406D"/>
                </a:solidFill>
                <a:latin typeface="TT Rounds Condensed"/>
              </a:rPr>
              <a:t>Evaluating the strategies and goals consistently , will provide the best possible outcomes. Factors that should be considered when implementing strategies:</a:t>
            </a:r>
          </a:p>
          <a:p>
            <a:pPr>
              <a:lnSpc>
                <a:spcPts val="3347"/>
              </a:lnSpc>
            </a:pPr>
            <a:endParaRPr lang="en-US" sz="2800" spc="27">
              <a:solidFill>
                <a:srgbClr val="17406D"/>
              </a:solidFill>
              <a:latin typeface="TT Rounds Condensed"/>
            </a:endParaRPr>
          </a:p>
          <a:p>
            <a:pPr marL="669288" lvl="1" indent="-334644">
              <a:lnSpc>
                <a:spcPts val="3347"/>
              </a:lnSpc>
              <a:buFont typeface="Arial"/>
              <a:buChar char="•"/>
            </a:pPr>
            <a:r>
              <a:rPr lang="en-US" sz="2800" spc="29">
                <a:solidFill>
                  <a:srgbClr val="17406D"/>
                </a:solidFill>
                <a:latin typeface="TT Rounds Condensed"/>
              </a:rPr>
              <a:t>Are there any needed changes to the environment or setting?</a:t>
            </a:r>
          </a:p>
          <a:p>
            <a:pPr marL="669288" lvl="1" indent="-334644">
              <a:lnSpc>
                <a:spcPts val="3347"/>
              </a:lnSpc>
              <a:buFont typeface="Arial"/>
              <a:buChar char="•"/>
            </a:pPr>
            <a:r>
              <a:rPr lang="en-US" sz="2800" spc="29">
                <a:solidFill>
                  <a:srgbClr val="17406D"/>
                </a:solidFill>
                <a:latin typeface="TT Rounds Condensed"/>
              </a:rPr>
              <a:t>Any changes in the responses from adults and young people?</a:t>
            </a:r>
          </a:p>
          <a:p>
            <a:pPr marL="669288" lvl="1" indent="-334644">
              <a:lnSpc>
                <a:spcPts val="3347"/>
              </a:lnSpc>
              <a:buFont typeface="Arial"/>
              <a:buChar char="•"/>
            </a:pPr>
            <a:r>
              <a:rPr lang="en-US" sz="2800" spc="29">
                <a:solidFill>
                  <a:srgbClr val="17406D"/>
                </a:solidFill>
                <a:latin typeface="TT Rounds Condensed"/>
              </a:rPr>
              <a:t>What replacement behaviours will be taught?</a:t>
            </a:r>
          </a:p>
          <a:p>
            <a:pPr marL="669288" lvl="1" indent="-334644">
              <a:lnSpc>
                <a:spcPts val="3347"/>
              </a:lnSpc>
              <a:buFont typeface="Arial"/>
              <a:buChar char="•"/>
            </a:pPr>
            <a:r>
              <a:rPr lang="en-US" sz="2800" spc="29">
                <a:solidFill>
                  <a:srgbClr val="17406D"/>
                </a:solidFill>
                <a:latin typeface="TT Rounds Condensed"/>
              </a:rPr>
              <a:t>How will the replacement behaviour be taught?</a:t>
            </a:r>
          </a:p>
          <a:p>
            <a:pPr marL="669288" lvl="1" indent="-334644">
              <a:lnSpc>
                <a:spcPts val="3347"/>
              </a:lnSpc>
              <a:buFont typeface="Arial"/>
              <a:buChar char="•"/>
            </a:pPr>
            <a:r>
              <a:rPr lang="en-US" sz="2800" spc="29">
                <a:solidFill>
                  <a:srgbClr val="17406D"/>
                </a:solidFill>
                <a:latin typeface="TT Rounds Condensed"/>
              </a:rPr>
              <a:t>How will the new behaviour or skill be reinforced?</a:t>
            </a:r>
          </a:p>
          <a:p>
            <a:pPr marL="669288" lvl="1" indent="-334644">
              <a:lnSpc>
                <a:spcPts val="3347"/>
              </a:lnSpc>
              <a:buFont typeface="Arial"/>
              <a:buChar char="•"/>
            </a:pPr>
            <a:r>
              <a:rPr lang="en-US" sz="2800" spc="29">
                <a:solidFill>
                  <a:srgbClr val="17406D"/>
                </a:solidFill>
                <a:latin typeface="TT Rounds Condensed"/>
              </a:rPr>
              <a:t>When should I evaluate outcomes?</a:t>
            </a:r>
          </a:p>
        </p:txBody>
      </p:sp>
      <p:sp>
        <p:nvSpPr>
          <p:cNvPr id="4" name="TextBox 4"/>
          <p:cNvSpPr txBox="1"/>
          <p:nvPr/>
        </p:nvSpPr>
        <p:spPr>
          <a:xfrm>
            <a:off x="2625078" y="2883962"/>
            <a:ext cx="9943688" cy="455253"/>
          </a:xfrm>
          <a:prstGeom prst="rect">
            <a:avLst/>
          </a:prstGeom>
        </p:spPr>
        <p:txBody>
          <a:bodyPr lIns="0" tIns="0" rIns="0" bIns="0" rtlCol="0" anchor="t">
            <a:spAutoFit/>
          </a:bodyPr>
          <a:lstStyle/>
          <a:p>
            <a:pPr>
              <a:lnSpc>
                <a:spcPts val="3823"/>
              </a:lnSpc>
              <a:spcBef>
                <a:spcPct val="0"/>
              </a:spcBef>
            </a:pPr>
            <a:r>
              <a:rPr lang="en-US" sz="2800" b="1" spc="33">
                <a:solidFill>
                  <a:srgbClr val="17406D"/>
                </a:solidFill>
                <a:latin typeface="TT Rounds Condensed"/>
              </a:rPr>
              <a:t>Step 5 – Implementation and Evaluation of Outcomes </a:t>
            </a:r>
          </a:p>
        </p:txBody>
      </p:sp>
      <p:sp>
        <p:nvSpPr>
          <p:cNvPr id="5" name="TextBox 5"/>
          <p:cNvSpPr txBox="1"/>
          <p:nvPr/>
        </p:nvSpPr>
        <p:spPr>
          <a:xfrm>
            <a:off x="2625078" y="875286"/>
            <a:ext cx="14117960" cy="1064394"/>
          </a:xfrm>
          <a:prstGeom prst="rect">
            <a:avLst/>
          </a:prstGeom>
        </p:spPr>
        <p:txBody>
          <a:bodyPr wrap="square" lIns="0" tIns="0" rIns="0" bIns="0" rtlCol="0" anchor="t">
            <a:spAutoFit/>
          </a:bodyPr>
          <a:lstStyle/>
          <a:p>
            <a:pPr algn="ctr">
              <a:lnSpc>
                <a:spcPts val="8259"/>
              </a:lnSpc>
            </a:pPr>
            <a:r>
              <a:rPr lang="en-US" sz="6600">
                <a:solidFill>
                  <a:srgbClr val="17406D"/>
                </a:solidFill>
                <a:latin typeface="KG Ten Thousand Reasons Alt"/>
              </a:rPr>
              <a:t>Behaviour Modification Process</a:t>
            </a:r>
          </a:p>
        </p:txBody>
      </p:sp>
      <p:sp>
        <p:nvSpPr>
          <p:cNvPr id="6" name="Rectangle 5">
            <a:extLst>
              <a:ext uri="{FF2B5EF4-FFF2-40B4-BE49-F238E27FC236}">
                <a16:creationId xmlns:a16="http://schemas.microsoft.com/office/drawing/2014/main" id="{184D45C5-359B-E90D-2435-63C4F5C851E7}"/>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7" name="Freeform 50">
            <a:extLst>
              <a:ext uri="{FF2B5EF4-FFF2-40B4-BE49-F238E27FC236}">
                <a16:creationId xmlns:a16="http://schemas.microsoft.com/office/drawing/2014/main" id="{7210890E-79D0-F064-B1D8-91C64477A23E}"/>
              </a:ext>
            </a:extLst>
          </p:cNvPr>
          <p:cNvSpPr/>
          <p:nvPr/>
        </p:nvSpPr>
        <p:spPr>
          <a:xfrm>
            <a:off x="104550" y="9447347"/>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8" name="TextBox 7">
            <a:extLst>
              <a:ext uri="{FF2B5EF4-FFF2-40B4-BE49-F238E27FC236}">
                <a16:creationId xmlns:a16="http://schemas.microsoft.com/office/drawing/2014/main" id="{09FF1791-91AE-B04D-0341-C1DFB3F777D7}"/>
              </a:ext>
            </a:extLst>
          </p:cNvPr>
          <p:cNvSpPr txBox="1"/>
          <p:nvPr/>
        </p:nvSpPr>
        <p:spPr>
          <a:xfrm>
            <a:off x="17169658" y="9596230"/>
            <a:ext cx="914400" cy="369332"/>
          </a:xfrm>
          <a:prstGeom prst="rect">
            <a:avLst/>
          </a:prstGeom>
          <a:noFill/>
        </p:spPr>
        <p:txBody>
          <a:bodyPr wrap="square" rtlCol="0">
            <a:spAutoFit/>
          </a:bodyPr>
          <a:lstStyle/>
          <a:p>
            <a:pPr algn="r"/>
            <a:r>
              <a:rPr lang="en-AU"/>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581086"/>
            <a:ext cx="18288000" cy="2723564"/>
          </a:xfrm>
          <a:custGeom>
            <a:avLst/>
            <a:gdLst/>
            <a:ahLst/>
            <a:cxnLst/>
            <a:rect l="l" t="t" r="r" b="b"/>
            <a:pathLst>
              <a:path w="18288000" h="2723564">
                <a:moveTo>
                  <a:pt x="0" y="0"/>
                </a:moveTo>
                <a:lnTo>
                  <a:pt x="18288000" y="0"/>
                </a:lnTo>
                <a:lnTo>
                  <a:pt x="18288000" y="2723564"/>
                </a:lnTo>
                <a:lnTo>
                  <a:pt x="0" y="2723564"/>
                </a:lnTo>
                <a:lnTo>
                  <a:pt x="0" y="0"/>
                </a:lnTo>
                <a:close/>
              </a:path>
            </a:pathLst>
          </a:custGeom>
          <a:blipFill>
            <a:blip r:embed="rId2">
              <a:extLst>
                <a:ext uri="{96DAC541-7B7A-43D3-8B79-37D633B846F1}">
                  <asvg:svgBlip xmlns:asvg="http://schemas.microsoft.com/office/drawing/2016/SVG/main" r:embed="rId3"/>
                </a:ext>
              </a:extLst>
            </a:blip>
            <a:stretch>
              <a:fillRect b="-56397"/>
            </a:stretch>
          </a:blipFill>
        </p:spPr>
        <p:txBody>
          <a:bodyPr/>
          <a:lstStyle/>
          <a:p>
            <a:endParaRPr lang="en-AU"/>
          </a:p>
        </p:txBody>
      </p:sp>
      <p:grpSp>
        <p:nvGrpSpPr>
          <p:cNvPr id="3" name="Group 3"/>
          <p:cNvGrpSpPr/>
          <p:nvPr/>
        </p:nvGrpSpPr>
        <p:grpSpPr>
          <a:xfrm>
            <a:off x="0" y="-40206"/>
            <a:ext cx="18288000" cy="586484"/>
            <a:chOff x="0" y="0"/>
            <a:chExt cx="9665730" cy="309974"/>
          </a:xfrm>
        </p:grpSpPr>
        <p:sp>
          <p:nvSpPr>
            <p:cNvPr id="4" name="Freeform 4"/>
            <p:cNvSpPr/>
            <p:nvPr/>
          </p:nvSpPr>
          <p:spPr>
            <a:xfrm>
              <a:off x="0" y="0"/>
              <a:ext cx="9665729" cy="309974"/>
            </a:xfrm>
            <a:custGeom>
              <a:avLst/>
              <a:gdLst/>
              <a:ahLst/>
              <a:cxnLst/>
              <a:rect l="l" t="t" r="r" b="b"/>
              <a:pathLst>
                <a:path w="9665729" h="309974">
                  <a:moveTo>
                    <a:pt x="0" y="0"/>
                  </a:moveTo>
                  <a:lnTo>
                    <a:pt x="9665729" y="0"/>
                  </a:lnTo>
                  <a:lnTo>
                    <a:pt x="9665729" y="309974"/>
                  </a:lnTo>
                  <a:lnTo>
                    <a:pt x="0" y="309974"/>
                  </a:lnTo>
                  <a:close/>
                </a:path>
              </a:pathLst>
            </a:custGeom>
            <a:solidFill>
              <a:srgbClr val="FFC97C"/>
            </a:solidFill>
          </p:spPr>
          <p:txBody>
            <a:bodyPr/>
            <a:lstStyle/>
            <a:p>
              <a:endParaRPr lang="en-AU"/>
            </a:p>
          </p:txBody>
        </p:sp>
        <p:sp>
          <p:nvSpPr>
            <p:cNvPr id="5" name="TextBox 5"/>
            <p:cNvSpPr txBox="1"/>
            <p:nvPr/>
          </p:nvSpPr>
          <p:spPr>
            <a:xfrm>
              <a:off x="0" y="-28575"/>
              <a:ext cx="9665730" cy="338549"/>
            </a:xfrm>
            <a:prstGeom prst="rect">
              <a:avLst/>
            </a:prstGeom>
          </p:spPr>
          <p:txBody>
            <a:bodyPr lIns="48876" tIns="48876" rIns="48876" bIns="48876" rtlCol="0" anchor="ctr"/>
            <a:lstStyle/>
            <a:p>
              <a:pPr algn="ctr">
                <a:lnSpc>
                  <a:spcPts val="1346"/>
                </a:lnSpc>
              </a:pPr>
              <a:endParaRPr/>
            </a:p>
          </p:txBody>
        </p:sp>
      </p:grpSp>
      <p:sp>
        <p:nvSpPr>
          <p:cNvPr id="6" name="TextBox 6"/>
          <p:cNvSpPr txBox="1"/>
          <p:nvPr/>
        </p:nvSpPr>
        <p:spPr>
          <a:xfrm>
            <a:off x="2396327" y="3555045"/>
            <a:ext cx="13495341" cy="3718967"/>
          </a:xfrm>
          <a:prstGeom prst="rect">
            <a:avLst/>
          </a:prstGeom>
        </p:spPr>
        <p:txBody>
          <a:bodyPr lIns="0" tIns="0" rIns="0" bIns="0" rtlCol="0" anchor="t">
            <a:spAutoFit/>
          </a:bodyPr>
          <a:lstStyle/>
          <a:p>
            <a:pPr marL="582930" lvl="1" indent="-291465">
              <a:lnSpc>
                <a:spcPts val="2916"/>
              </a:lnSpc>
              <a:buFont typeface="Arial"/>
              <a:buChar char="•"/>
            </a:pPr>
            <a:r>
              <a:rPr lang="en-US" sz="2800" spc="25">
                <a:solidFill>
                  <a:srgbClr val="17406D"/>
                </a:solidFill>
                <a:latin typeface="TT Rounds Condensed"/>
              </a:rPr>
              <a:t>Behaviours are an attempt to meet an underlying need. There are four functions or "why's" for behaviours. By understanding the why of someone's behaviour we can support regulation and behaviour modification.</a:t>
            </a:r>
          </a:p>
          <a:p>
            <a:pPr marL="582930" lvl="1" indent="-291465">
              <a:lnSpc>
                <a:spcPts val="2916"/>
              </a:lnSpc>
              <a:buFont typeface="Arial"/>
              <a:buChar char="•"/>
            </a:pPr>
            <a:endParaRPr lang="en-US" sz="2800" spc="25">
              <a:solidFill>
                <a:srgbClr val="17406D"/>
              </a:solidFill>
              <a:latin typeface="TT Rounds Condensed"/>
            </a:endParaRPr>
          </a:p>
          <a:p>
            <a:pPr marL="582930" lvl="1" indent="-291465">
              <a:lnSpc>
                <a:spcPts val="2916"/>
              </a:lnSpc>
              <a:buFont typeface="Arial"/>
              <a:buChar char="•"/>
            </a:pPr>
            <a:r>
              <a:rPr lang="en-US" sz="2800" spc="25">
                <a:solidFill>
                  <a:srgbClr val="17406D"/>
                </a:solidFill>
                <a:latin typeface="TT Rounds Condensed"/>
              </a:rPr>
              <a:t>Objective data collective is imperative for the behaviour management process. Data needs to be measurable which means it can be tested, analysed and outcomes measured accurately.</a:t>
            </a:r>
          </a:p>
          <a:p>
            <a:pPr marL="291465" lvl="1">
              <a:lnSpc>
                <a:spcPts val="2916"/>
              </a:lnSpc>
            </a:pPr>
            <a:endParaRPr lang="en-US" sz="2800" spc="25">
              <a:solidFill>
                <a:srgbClr val="17406D"/>
              </a:solidFill>
              <a:latin typeface="TT Rounds Condensed"/>
            </a:endParaRPr>
          </a:p>
          <a:p>
            <a:pPr marL="582930" lvl="1" indent="-291465">
              <a:lnSpc>
                <a:spcPts val="2916"/>
              </a:lnSpc>
              <a:buFont typeface="Arial"/>
              <a:buChar char="•"/>
            </a:pPr>
            <a:r>
              <a:rPr lang="en-US" sz="2800" spc="25">
                <a:solidFill>
                  <a:srgbClr val="17406D"/>
                </a:solidFill>
                <a:latin typeface="TT Rounds Condensed"/>
              </a:rPr>
              <a:t>Behaviour modification is a 5-step process which identifies undesirable behaviours and supports children to develop positive strategies to overcome barriers.</a:t>
            </a:r>
          </a:p>
        </p:txBody>
      </p:sp>
      <p:sp>
        <p:nvSpPr>
          <p:cNvPr id="7" name="TextBox 7"/>
          <p:cNvSpPr txBox="1"/>
          <p:nvPr/>
        </p:nvSpPr>
        <p:spPr>
          <a:xfrm>
            <a:off x="5490990" y="1682025"/>
            <a:ext cx="7306016" cy="869469"/>
          </a:xfrm>
          <a:prstGeom prst="rect">
            <a:avLst/>
          </a:prstGeom>
        </p:spPr>
        <p:txBody>
          <a:bodyPr wrap="square" lIns="0" tIns="0" rIns="0" bIns="0" rtlCol="0" anchor="t">
            <a:spAutoFit/>
          </a:bodyPr>
          <a:lstStyle/>
          <a:p>
            <a:pPr algn="ctr">
              <a:lnSpc>
                <a:spcPts val="6371"/>
              </a:lnSpc>
              <a:spcBef>
                <a:spcPct val="0"/>
              </a:spcBef>
            </a:pPr>
            <a:r>
              <a:rPr lang="en-US" sz="6600" spc="55">
                <a:solidFill>
                  <a:srgbClr val="17406D"/>
                </a:solidFill>
                <a:latin typeface="KG Ten Thousand Reasons Alt"/>
              </a:rPr>
              <a:t>Key Takeaways</a:t>
            </a:r>
          </a:p>
        </p:txBody>
      </p:sp>
      <p:sp>
        <p:nvSpPr>
          <p:cNvPr id="8" name="Rectangle 7">
            <a:extLst>
              <a:ext uri="{FF2B5EF4-FFF2-40B4-BE49-F238E27FC236}">
                <a16:creationId xmlns:a16="http://schemas.microsoft.com/office/drawing/2014/main" id="{8AB370F9-2082-3AA0-DA09-702860DB7633}"/>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9" name="Freeform 50">
            <a:extLst>
              <a:ext uri="{FF2B5EF4-FFF2-40B4-BE49-F238E27FC236}">
                <a16:creationId xmlns:a16="http://schemas.microsoft.com/office/drawing/2014/main" id="{02F8C071-ED9C-E62E-651A-F0DB9CA5DC41}"/>
              </a:ext>
            </a:extLst>
          </p:cNvPr>
          <p:cNvSpPr/>
          <p:nvPr/>
        </p:nvSpPr>
        <p:spPr>
          <a:xfrm>
            <a:off x="408199" y="9312828"/>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0" name="TextBox 9">
            <a:extLst>
              <a:ext uri="{FF2B5EF4-FFF2-40B4-BE49-F238E27FC236}">
                <a16:creationId xmlns:a16="http://schemas.microsoft.com/office/drawing/2014/main" id="{06BD5FE7-D456-F020-D603-797AED9A53A8}"/>
              </a:ext>
            </a:extLst>
          </p:cNvPr>
          <p:cNvSpPr txBox="1"/>
          <p:nvPr/>
        </p:nvSpPr>
        <p:spPr>
          <a:xfrm>
            <a:off x="16965401" y="9646377"/>
            <a:ext cx="914400" cy="369332"/>
          </a:xfrm>
          <a:prstGeom prst="rect">
            <a:avLst/>
          </a:prstGeom>
          <a:noFill/>
        </p:spPr>
        <p:txBody>
          <a:bodyPr wrap="square" rtlCol="0">
            <a:spAutoFit/>
          </a:bodyPr>
          <a:lstStyle/>
          <a:p>
            <a:pPr algn="r"/>
            <a:r>
              <a:rPr lang="en-AU">
                <a:latin typeface="TT Rounds Condensed" panose="020B0604020202020204" charset="0"/>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
            <a:extLst>
              <a:ext uri="{FF2B5EF4-FFF2-40B4-BE49-F238E27FC236}">
                <a16:creationId xmlns:a16="http://schemas.microsoft.com/office/drawing/2014/main" id="{0FF1541D-F1B8-1FA8-DE3E-42032243AFE3}"/>
              </a:ext>
            </a:extLst>
          </p:cNvPr>
          <p:cNvSpPr/>
          <p:nvPr/>
        </p:nvSpPr>
        <p:spPr>
          <a:xfrm>
            <a:off x="-308113" y="7961244"/>
            <a:ext cx="18596112" cy="2354062"/>
          </a:xfrm>
          <a:custGeom>
            <a:avLst/>
            <a:gdLst/>
            <a:ahLst/>
            <a:cxnLst/>
            <a:rect l="l" t="t" r="r" b="b"/>
            <a:pathLst>
              <a:path w="18288000" h="2704088">
                <a:moveTo>
                  <a:pt x="0" y="0"/>
                </a:moveTo>
                <a:lnTo>
                  <a:pt x="18288000" y="0"/>
                </a:lnTo>
                <a:lnTo>
                  <a:pt x="18288000" y="2704088"/>
                </a:lnTo>
                <a:lnTo>
                  <a:pt x="0" y="2704088"/>
                </a:lnTo>
                <a:lnTo>
                  <a:pt x="0" y="0"/>
                </a:lnTo>
                <a:close/>
              </a:path>
            </a:pathLst>
          </a:custGeom>
          <a:blipFill>
            <a:blip r:embed="rId2">
              <a:extLst>
                <a:ext uri="{96DAC541-7B7A-43D3-8B79-37D633B846F1}">
                  <asvg:svgBlip xmlns:asvg="http://schemas.microsoft.com/office/drawing/2016/SVG/main" r:embed="rId3"/>
                </a:ext>
              </a:extLst>
            </a:blip>
            <a:stretch>
              <a:fillRect b="-57523"/>
            </a:stretch>
          </a:blipFill>
        </p:spPr>
        <p:txBody>
          <a:bodyPr/>
          <a:lstStyle/>
          <a:p>
            <a:endParaRPr lang="en-AU"/>
          </a:p>
        </p:txBody>
      </p:sp>
      <p:sp>
        <p:nvSpPr>
          <p:cNvPr id="6" name="Rectangle 5">
            <a:extLst>
              <a:ext uri="{FF2B5EF4-FFF2-40B4-BE49-F238E27FC236}">
                <a16:creationId xmlns:a16="http://schemas.microsoft.com/office/drawing/2014/main" id="{CD81BDC8-FE1D-83F1-45CB-DC163927C862}"/>
              </a:ext>
            </a:extLst>
          </p:cNvPr>
          <p:cNvSpPr/>
          <p:nvPr/>
        </p:nvSpPr>
        <p:spPr>
          <a:xfrm>
            <a:off x="11454332" y="698799"/>
            <a:ext cx="5988081" cy="8591550"/>
          </a:xfrm>
          <a:prstGeom prst="rect">
            <a:avLst/>
          </a:prstGeom>
          <a:solidFill>
            <a:srgbClr val="17406D"/>
          </a:solidFill>
          <a:ln w="12700" cap="flat" cmpd="sng" algn="ctr">
            <a:solidFill>
              <a:srgbClr val="B0DFA1">
                <a:lumMod val="60000"/>
                <a:lumOff val="4000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Gill Sans Nova Light"/>
              </a:defRPr>
            </a:lvl1pPr>
            <a:lvl2pPr marL="457200" algn="l" defTabSz="914400" rtl="0" eaLnBrk="1" latinLnBrk="0" hangingPunct="1">
              <a:defRPr sz="1800" kern="1200">
                <a:solidFill>
                  <a:srgbClr val="FFFFFF"/>
                </a:solidFill>
                <a:latin typeface="Gill Sans Nova Light"/>
              </a:defRPr>
            </a:lvl2pPr>
            <a:lvl3pPr marL="914400" algn="l" defTabSz="914400" rtl="0" eaLnBrk="1" latinLnBrk="0" hangingPunct="1">
              <a:defRPr sz="1800" kern="1200">
                <a:solidFill>
                  <a:srgbClr val="FFFFFF"/>
                </a:solidFill>
                <a:latin typeface="Gill Sans Nova Light"/>
              </a:defRPr>
            </a:lvl3pPr>
            <a:lvl4pPr marL="1371600" algn="l" defTabSz="914400" rtl="0" eaLnBrk="1" latinLnBrk="0" hangingPunct="1">
              <a:defRPr sz="1800" kern="1200">
                <a:solidFill>
                  <a:srgbClr val="FFFFFF"/>
                </a:solidFill>
                <a:latin typeface="Gill Sans Nova Light"/>
              </a:defRPr>
            </a:lvl4pPr>
            <a:lvl5pPr marL="1828800" algn="l" defTabSz="914400" rtl="0" eaLnBrk="1" latinLnBrk="0" hangingPunct="1">
              <a:defRPr sz="1800" kern="1200">
                <a:solidFill>
                  <a:srgbClr val="FFFFFF"/>
                </a:solidFill>
                <a:latin typeface="Gill Sans Nova Light"/>
              </a:defRPr>
            </a:lvl5pPr>
            <a:lvl6pPr marL="2286000" algn="l" defTabSz="914400" rtl="0" eaLnBrk="1" latinLnBrk="0" hangingPunct="1">
              <a:defRPr sz="1800" kern="1200">
                <a:solidFill>
                  <a:srgbClr val="FFFFFF"/>
                </a:solidFill>
                <a:latin typeface="Gill Sans Nova Light"/>
              </a:defRPr>
            </a:lvl6pPr>
            <a:lvl7pPr marL="2743200" algn="l" defTabSz="914400" rtl="0" eaLnBrk="1" latinLnBrk="0" hangingPunct="1">
              <a:defRPr sz="1800" kern="1200">
                <a:solidFill>
                  <a:srgbClr val="FFFFFF"/>
                </a:solidFill>
                <a:latin typeface="Gill Sans Nova Light"/>
              </a:defRPr>
            </a:lvl7pPr>
            <a:lvl8pPr marL="3200400" algn="l" defTabSz="914400" rtl="0" eaLnBrk="1" latinLnBrk="0" hangingPunct="1">
              <a:defRPr sz="1800" kern="1200">
                <a:solidFill>
                  <a:srgbClr val="FFFFFF"/>
                </a:solidFill>
                <a:latin typeface="Gill Sans Nova Light"/>
              </a:defRPr>
            </a:lvl8pPr>
            <a:lvl9pPr marL="3657600" algn="l" defTabSz="914400" rtl="0" eaLnBrk="1" latinLnBrk="0" hangingPunct="1">
              <a:defRPr sz="1800" kern="1200">
                <a:solidFill>
                  <a:srgbClr val="FFFFFF"/>
                </a:solidFill>
                <a:latin typeface="Gill Sans Nova Ligh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Gill Sans Nova Light"/>
            </a:endParaRPr>
          </a:p>
        </p:txBody>
      </p:sp>
      <p:grpSp>
        <p:nvGrpSpPr>
          <p:cNvPr id="3" name="Group 3"/>
          <p:cNvGrpSpPr/>
          <p:nvPr/>
        </p:nvGrpSpPr>
        <p:grpSpPr>
          <a:xfrm>
            <a:off x="0" y="-32489"/>
            <a:ext cx="18288000" cy="578768"/>
            <a:chOff x="0" y="-28575"/>
            <a:chExt cx="9665730" cy="305895"/>
          </a:xfrm>
        </p:grpSpPr>
        <p:sp>
          <p:nvSpPr>
            <p:cNvPr id="4" name="Freeform 4"/>
            <p:cNvSpPr/>
            <p:nvPr/>
          </p:nvSpPr>
          <p:spPr>
            <a:xfrm>
              <a:off x="0" y="0"/>
              <a:ext cx="9665729" cy="277320"/>
            </a:xfrm>
            <a:custGeom>
              <a:avLst/>
              <a:gdLst/>
              <a:ahLst/>
              <a:cxnLst/>
              <a:rect l="l" t="t" r="r" b="b"/>
              <a:pathLst>
                <a:path w="9665729" h="277320">
                  <a:moveTo>
                    <a:pt x="0" y="0"/>
                  </a:moveTo>
                  <a:lnTo>
                    <a:pt x="9665729" y="0"/>
                  </a:lnTo>
                  <a:lnTo>
                    <a:pt x="9665729" y="277320"/>
                  </a:lnTo>
                  <a:lnTo>
                    <a:pt x="0" y="277320"/>
                  </a:lnTo>
                  <a:close/>
                </a:path>
              </a:pathLst>
            </a:custGeom>
            <a:solidFill>
              <a:srgbClr val="FFC97C"/>
            </a:solidFill>
          </p:spPr>
          <p:txBody>
            <a:bodyPr/>
            <a:lstStyle/>
            <a:p>
              <a:endParaRPr lang="en-AU"/>
            </a:p>
          </p:txBody>
        </p:sp>
        <p:sp>
          <p:nvSpPr>
            <p:cNvPr id="5" name="TextBox 5"/>
            <p:cNvSpPr txBox="1"/>
            <p:nvPr/>
          </p:nvSpPr>
          <p:spPr>
            <a:xfrm>
              <a:off x="0" y="-28575"/>
              <a:ext cx="9665730" cy="305895"/>
            </a:xfrm>
            <a:prstGeom prst="rect">
              <a:avLst/>
            </a:prstGeom>
          </p:spPr>
          <p:txBody>
            <a:bodyPr lIns="48876" tIns="48876" rIns="48876" bIns="48876" rtlCol="0" anchor="ctr"/>
            <a:lstStyle/>
            <a:p>
              <a:pPr algn="ctr">
                <a:lnSpc>
                  <a:spcPts val="1346"/>
                </a:lnSpc>
              </a:pPr>
              <a:endParaRPr/>
            </a:p>
          </p:txBody>
        </p:sp>
      </p:grpSp>
      <p:sp>
        <p:nvSpPr>
          <p:cNvPr id="8" name="TextBox 8"/>
          <p:cNvSpPr txBox="1"/>
          <p:nvPr/>
        </p:nvSpPr>
        <p:spPr>
          <a:xfrm>
            <a:off x="81034" y="1452839"/>
            <a:ext cx="5505361" cy="956031"/>
          </a:xfrm>
          <a:prstGeom prst="rect">
            <a:avLst/>
          </a:prstGeom>
        </p:spPr>
        <p:txBody>
          <a:bodyPr lIns="0" tIns="0" rIns="0" bIns="0" rtlCol="0" anchor="t">
            <a:spAutoFit/>
          </a:bodyPr>
          <a:lstStyle/>
          <a:p>
            <a:pPr algn="ctr">
              <a:lnSpc>
                <a:spcPts val="7279"/>
              </a:lnSpc>
            </a:pPr>
            <a:r>
              <a:rPr lang="en-US" sz="6600">
                <a:solidFill>
                  <a:srgbClr val="17406D"/>
                </a:solidFill>
                <a:latin typeface="KG Ten Thousand Reasons Alt"/>
              </a:rPr>
              <a:t>Contact</a:t>
            </a:r>
            <a:endParaRPr lang="en-US"/>
          </a:p>
        </p:txBody>
      </p:sp>
      <p:sp>
        <p:nvSpPr>
          <p:cNvPr id="12" name="Freeform 11">
            <a:extLst>
              <a:ext uri="{FF2B5EF4-FFF2-40B4-BE49-F238E27FC236}">
                <a16:creationId xmlns:a16="http://schemas.microsoft.com/office/drawing/2014/main" id="{40D655E5-A8DC-C34B-1652-70D6424FBA69}"/>
              </a:ext>
            </a:extLst>
          </p:cNvPr>
          <p:cNvSpPr/>
          <p:nvPr/>
        </p:nvSpPr>
        <p:spPr>
          <a:xfrm>
            <a:off x="11951817" y="1110110"/>
            <a:ext cx="4993109" cy="7600586"/>
          </a:xfrm>
          <a:custGeom>
            <a:avLst/>
            <a:gdLst/>
            <a:ahLst/>
            <a:cxnLst/>
            <a:rect l="l" t="t" r="r" b="b"/>
            <a:pathLst>
              <a:path w="4993109" h="7600586">
                <a:moveTo>
                  <a:pt x="0" y="0"/>
                </a:moveTo>
                <a:lnTo>
                  <a:pt x="4993108" y="0"/>
                </a:lnTo>
                <a:lnTo>
                  <a:pt x="4993108" y="7600585"/>
                </a:lnTo>
                <a:lnTo>
                  <a:pt x="0" y="7600585"/>
                </a:lnTo>
                <a:lnTo>
                  <a:pt x="0" y="0"/>
                </a:lnTo>
                <a:close/>
              </a:path>
            </a:pathLst>
          </a:custGeom>
          <a:blipFill>
            <a:blip r:embed="rId4"/>
            <a:stretch>
              <a:fillRect/>
            </a:stretch>
          </a:blipFill>
        </p:spPr>
        <p:txBody>
          <a:bodyPr/>
          <a:lstStyle/>
          <a:p>
            <a:endParaRPr lang="en-AU"/>
          </a:p>
        </p:txBody>
      </p:sp>
      <p:sp>
        <p:nvSpPr>
          <p:cNvPr id="14" name="Freeform 10">
            <a:extLst>
              <a:ext uri="{FF2B5EF4-FFF2-40B4-BE49-F238E27FC236}">
                <a16:creationId xmlns:a16="http://schemas.microsoft.com/office/drawing/2014/main" id="{0188027E-A0BE-3EB4-47AB-FAF376BD1E1C}"/>
              </a:ext>
            </a:extLst>
          </p:cNvPr>
          <p:cNvSpPr/>
          <p:nvPr/>
        </p:nvSpPr>
        <p:spPr>
          <a:xfrm>
            <a:off x="11454332" y="689483"/>
            <a:ext cx="5988082" cy="8591550"/>
          </a:xfrm>
          <a:custGeom>
            <a:avLst/>
            <a:gdLst/>
            <a:ahLst/>
            <a:cxnLst/>
            <a:rect l="l" t="t" r="r" b="b"/>
            <a:pathLst>
              <a:path w="7984109" h="11455400">
                <a:moveTo>
                  <a:pt x="12700" y="0"/>
                </a:moveTo>
                <a:lnTo>
                  <a:pt x="7971409" y="0"/>
                </a:lnTo>
                <a:cubicBezTo>
                  <a:pt x="7978394" y="0"/>
                  <a:pt x="7984109" y="5715"/>
                  <a:pt x="7984109" y="12700"/>
                </a:cubicBezTo>
                <a:lnTo>
                  <a:pt x="7984109" y="11442700"/>
                </a:lnTo>
                <a:cubicBezTo>
                  <a:pt x="7984109" y="11449685"/>
                  <a:pt x="7978394" y="11455400"/>
                  <a:pt x="7971409" y="11455400"/>
                </a:cubicBezTo>
                <a:lnTo>
                  <a:pt x="12700" y="11455400"/>
                </a:lnTo>
                <a:cubicBezTo>
                  <a:pt x="5715" y="11455400"/>
                  <a:pt x="0" y="11449685"/>
                  <a:pt x="0" y="11442700"/>
                </a:cubicBezTo>
                <a:lnTo>
                  <a:pt x="0" y="12700"/>
                </a:lnTo>
                <a:cubicBezTo>
                  <a:pt x="0" y="5715"/>
                  <a:pt x="5715" y="0"/>
                  <a:pt x="12700" y="0"/>
                </a:cubicBezTo>
                <a:moveTo>
                  <a:pt x="12700" y="25400"/>
                </a:moveTo>
                <a:lnTo>
                  <a:pt x="12700" y="12700"/>
                </a:lnTo>
                <a:lnTo>
                  <a:pt x="25400" y="12700"/>
                </a:lnTo>
                <a:lnTo>
                  <a:pt x="25400" y="11442700"/>
                </a:lnTo>
                <a:lnTo>
                  <a:pt x="12700" y="11442700"/>
                </a:lnTo>
                <a:lnTo>
                  <a:pt x="12700" y="11430000"/>
                </a:lnTo>
                <a:lnTo>
                  <a:pt x="7971409" y="11430000"/>
                </a:lnTo>
                <a:lnTo>
                  <a:pt x="7971409" y="11442700"/>
                </a:lnTo>
                <a:lnTo>
                  <a:pt x="7958709" y="11442700"/>
                </a:lnTo>
                <a:lnTo>
                  <a:pt x="7958709" y="12700"/>
                </a:lnTo>
                <a:lnTo>
                  <a:pt x="7971409" y="12700"/>
                </a:lnTo>
                <a:lnTo>
                  <a:pt x="7971409" y="25400"/>
                </a:lnTo>
                <a:lnTo>
                  <a:pt x="12700" y="25400"/>
                </a:lnTo>
                <a:close/>
              </a:path>
            </a:pathLst>
          </a:custGeom>
          <a:solidFill>
            <a:srgbClr val="C9C9C9"/>
          </a:solidFill>
        </p:spPr>
        <p:txBody>
          <a:bodyPr/>
          <a:lstStyle/>
          <a:p>
            <a:endParaRPr lang="en-AU"/>
          </a:p>
        </p:txBody>
      </p:sp>
      <p:sp>
        <p:nvSpPr>
          <p:cNvPr id="19" name="Freeform 12">
            <a:extLst>
              <a:ext uri="{FF2B5EF4-FFF2-40B4-BE49-F238E27FC236}">
                <a16:creationId xmlns:a16="http://schemas.microsoft.com/office/drawing/2014/main" id="{05CFE6A0-050A-3D63-359A-90950F35B1CB}"/>
              </a:ext>
            </a:extLst>
          </p:cNvPr>
          <p:cNvSpPr/>
          <p:nvPr/>
        </p:nvSpPr>
        <p:spPr>
          <a:xfrm>
            <a:off x="5869984" y="4910403"/>
            <a:ext cx="3500031" cy="3500031"/>
          </a:xfrm>
          <a:custGeom>
            <a:avLst/>
            <a:gdLst/>
            <a:ahLst/>
            <a:cxnLst/>
            <a:rect l="l" t="t" r="r" b="b"/>
            <a:pathLst>
              <a:path w="3500031" h="3500031">
                <a:moveTo>
                  <a:pt x="0" y="0"/>
                </a:moveTo>
                <a:lnTo>
                  <a:pt x="3500031" y="0"/>
                </a:lnTo>
                <a:lnTo>
                  <a:pt x="3500031" y="3500031"/>
                </a:lnTo>
                <a:lnTo>
                  <a:pt x="0" y="3500031"/>
                </a:lnTo>
                <a:lnTo>
                  <a:pt x="0" y="0"/>
                </a:lnTo>
                <a:close/>
              </a:path>
            </a:pathLst>
          </a:custGeom>
          <a:blipFill>
            <a:blip r:embed="rId5"/>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pic>
        <p:nvPicPr>
          <p:cNvPr id="1026" name="Picture 2">
            <a:extLst>
              <a:ext uri="{FF2B5EF4-FFF2-40B4-BE49-F238E27FC236}">
                <a16:creationId xmlns:a16="http://schemas.microsoft.com/office/drawing/2014/main" id="{75E56F1D-FD7C-D62F-BEB6-573BD2AF72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842" y="6721475"/>
            <a:ext cx="2413553" cy="86586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FCB7956-86A8-5EBD-D1BF-6693863A0400}"/>
              </a:ext>
            </a:extLst>
          </p:cNvPr>
          <p:cNvSpPr txBox="1"/>
          <p:nvPr/>
        </p:nvSpPr>
        <p:spPr>
          <a:xfrm>
            <a:off x="768731" y="2457888"/>
            <a:ext cx="13129591" cy="4269759"/>
          </a:xfrm>
          <a:prstGeom prst="rect">
            <a:avLst/>
          </a:prstGeom>
          <a:noFill/>
        </p:spPr>
        <p:txBody>
          <a:bodyPr wrap="square">
            <a:spAutoFit/>
          </a:bodyPr>
          <a:lstStyle/>
          <a:p>
            <a:pPr algn="l">
              <a:lnSpc>
                <a:spcPts val="2764"/>
              </a:lnSpc>
            </a:pPr>
            <a:r>
              <a:rPr lang="en-US" sz="2800" spc="-14">
                <a:solidFill>
                  <a:srgbClr val="000000"/>
                </a:solidFill>
                <a:latin typeface="TT Rounds Condensed" panose="020B0604020202020204" charset="0"/>
              </a:rPr>
              <a:t>Email: </a:t>
            </a:r>
            <a:r>
              <a:rPr lang="en-US" sz="2800" u="sng" spc="-14">
                <a:solidFill>
                  <a:srgbClr val="2A9E8A"/>
                </a:solidFill>
                <a:latin typeface="TT Rounds Condensed" panose="020B0604020202020204" charset="0"/>
                <a:hlinkClick r:id="rId7" tooltip="mailto:admin@cdbspecialists.com.au"/>
              </a:rPr>
              <a:t>admin@cdbspecialists.com.au</a:t>
            </a:r>
          </a:p>
          <a:p>
            <a:pPr algn="l">
              <a:lnSpc>
                <a:spcPts val="2764"/>
              </a:lnSpc>
            </a:pPr>
            <a:r>
              <a:rPr lang="en-US" sz="2800" spc="-14">
                <a:solidFill>
                  <a:srgbClr val="000000"/>
                </a:solidFill>
                <a:latin typeface="TT Rounds Condensed" panose="020B0604020202020204" charset="0"/>
              </a:rPr>
              <a:t>	</a:t>
            </a:r>
          </a:p>
          <a:p>
            <a:pPr algn="l">
              <a:lnSpc>
                <a:spcPts val="2764"/>
              </a:lnSpc>
            </a:pPr>
            <a:r>
              <a:rPr lang="en-US" sz="2800" spc="-14">
                <a:solidFill>
                  <a:srgbClr val="000000"/>
                </a:solidFill>
                <a:latin typeface="TT Rounds Condensed" panose="020B0604020202020204" charset="0"/>
              </a:rPr>
              <a:t>Website: </a:t>
            </a:r>
            <a:r>
              <a:rPr lang="en-US" sz="2800" u="sng" spc="-14">
                <a:solidFill>
                  <a:srgbClr val="2A9E8A"/>
                </a:solidFill>
                <a:latin typeface="TT Rounds Condensed" panose="020B0604020202020204" charset="0"/>
                <a:hlinkClick r:id="rId8" tooltip="http://www.cdbspecialists.com.au/"/>
              </a:rPr>
              <a:t>www.cdbspecialists.com.au</a:t>
            </a:r>
          </a:p>
          <a:p>
            <a:pPr algn="l">
              <a:lnSpc>
                <a:spcPts val="2764"/>
              </a:lnSpc>
            </a:pPr>
            <a:r>
              <a:rPr lang="en-US" sz="2800" spc="-14">
                <a:solidFill>
                  <a:srgbClr val="000000"/>
                </a:solidFill>
                <a:latin typeface="TT Rounds Condensed" panose="020B0604020202020204" charset="0"/>
              </a:rPr>
              <a:t>		</a:t>
            </a:r>
          </a:p>
          <a:p>
            <a:pPr algn="l">
              <a:lnSpc>
                <a:spcPts val="2764"/>
              </a:lnSpc>
            </a:pPr>
            <a:r>
              <a:rPr lang="en-US" sz="2800" spc="-14">
                <a:solidFill>
                  <a:srgbClr val="000000"/>
                </a:solidFill>
                <a:latin typeface="TT Rounds Condensed" panose="020B0604020202020204" charset="0"/>
              </a:rPr>
              <a:t>Online Learning Platform: </a:t>
            </a:r>
            <a:r>
              <a:rPr lang="en-US" sz="2800" u="sng" spc="-14">
                <a:solidFill>
                  <a:srgbClr val="2A9E8A"/>
                </a:solidFill>
                <a:latin typeface="TT Rounds Condensed" panose="020B0604020202020204" charset="0"/>
                <a:hlinkClick r:id="rId9" tooltip="https://learning.cdbspecialists.com.au/"/>
              </a:rPr>
              <a:t>https://learning.cdbspecialists.com.au</a:t>
            </a:r>
          </a:p>
          <a:p>
            <a:pPr>
              <a:lnSpc>
                <a:spcPts val="6552"/>
              </a:lnSpc>
              <a:spcBef>
                <a:spcPct val="0"/>
              </a:spcBef>
            </a:pPr>
            <a:r>
              <a:rPr lang="en-US" sz="2800">
                <a:solidFill>
                  <a:srgbClr val="17406D"/>
                </a:solidFill>
                <a:latin typeface="TT Rounds Condensed"/>
              </a:rPr>
              <a:t>FILIT Website: </a:t>
            </a:r>
            <a:r>
              <a:rPr lang="en-US" sz="2800">
                <a:solidFill>
                  <a:srgbClr val="17406D"/>
                </a:solidFill>
                <a:latin typeface="TT Rounds Condensed"/>
                <a:hlinkClick r:id="rId10"/>
              </a:rPr>
              <a:t>www.filit.com.au</a:t>
            </a:r>
            <a:endParaRPr lang="en-US" sz="2800">
              <a:solidFill>
                <a:srgbClr val="17406D"/>
              </a:solidFill>
              <a:latin typeface="TT Rounds Condensed"/>
            </a:endParaRPr>
          </a:p>
          <a:p>
            <a:pPr>
              <a:lnSpc>
                <a:spcPts val="6552"/>
              </a:lnSpc>
              <a:spcBef>
                <a:spcPct val="0"/>
              </a:spcBef>
            </a:pPr>
            <a:r>
              <a:rPr lang="en-US" sz="2800">
                <a:solidFill>
                  <a:srgbClr val="17406D"/>
                </a:solidFill>
                <a:latin typeface="TT Rounds Condensed"/>
              </a:rPr>
              <a:t>Email: </a:t>
            </a:r>
            <a:r>
              <a:rPr lang="en-US" sz="2800">
                <a:solidFill>
                  <a:srgbClr val="17406D"/>
                </a:solidFill>
                <a:latin typeface="TT Rounds Condensed"/>
                <a:hlinkClick r:id="rId11"/>
              </a:rPr>
              <a:t>support@filit.com.au</a:t>
            </a:r>
            <a:r>
              <a:rPr lang="en-US" sz="2800">
                <a:solidFill>
                  <a:srgbClr val="17406D"/>
                </a:solidFill>
                <a:latin typeface="TT Rounds Condensed"/>
              </a:rPr>
              <a:t>	</a:t>
            </a:r>
          </a:p>
          <a:p>
            <a:pPr algn="l">
              <a:lnSpc>
                <a:spcPts val="2764"/>
              </a:lnSpc>
            </a:pPr>
            <a:endParaRPr lang="en-US" sz="2800" u="sng" spc="-14">
              <a:solidFill>
                <a:srgbClr val="2A9E8A"/>
              </a:solidFill>
              <a:latin typeface="TT Rounds Condensed" panose="020B0604020202020204" charset="0"/>
              <a:hlinkClick r:id="rId9" tooltip="https://learning.cdbspecialists.com.au/"/>
            </a:endParaRPr>
          </a:p>
          <a:p>
            <a:pPr algn="l">
              <a:lnSpc>
                <a:spcPts val="2764"/>
              </a:lnSpc>
            </a:pPr>
            <a:endParaRPr lang="en-US" sz="1800" u="sng" spc="-14">
              <a:solidFill>
                <a:srgbClr val="2A9E8A"/>
              </a:solidFill>
              <a:latin typeface="TT Rounds Condensed Light"/>
              <a:hlinkClick r:id="rId9" tooltip="https://learning.cdbspecialists.com.au/"/>
            </a:endParaRPr>
          </a:p>
        </p:txBody>
      </p:sp>
      <p:sp>
        <p:nvSpPr>
          <p:cNvPr id="17" name="TextBox 16">
            <a:extLst>
              <a:ext uri="{FF2B5EF4-FFF2-40B4-BE49-F238E27FC236}">
                <a16:creationId xmlns:a16="http://schemas.microsoft.com/office/drawing/2014/main" id="{3C57A0D7-2B84-701F-AC07-2BBD5005C693}"/>
              </a:ext>
            </a:extLst>
          </p:cNvPr>
          <p:cNvSpPr txBox="1"/>
          <p:nvPr/>
        </p:nvSpPr>
        <p:spPr>
          <a:xfrm>
            <a:off x="17433234" y="9607862"/>
            <a:ext cx="9144000" cy="369332"/>
          </a:xfrm>
          <a:prstGeom prst="rect">
            <a:avLst/>
          </a:prstGeom>
          <a:noFill/>
        </p:spPr>
        <p:txBody>
          <a:bodyPr wrap="square">
            <a:spAutoFit/>
          </a:bodyPr>
          <a:lstStyle/>
          <a:p>
            <a:fld id="{B6F15528-21DE-4FAA-801E-634DDDAF4B2B}" type="slidenum">
              <a:rPr lang="en-US" dirty="0" smtClean="0">
                <a:solidFill>
                  <a:schemeClr val="tx1"/>
                </a:solidFill>
              </a:rPr>
              <a:pPr/>
              <a:t>18</a:t>
            </a:fld>
            <a:endParaRPr lang="en-AU"/>
          </a:p>
        </p:txBody>
      </p:sp>
      <p:sp>
        <p:nvSpPr>
          <p:cNvPr id="2" name="Rectangle 1">
            <a:extLst>
              <a:ext uri="{FF2B5EF4-FFF2-40B4-BE49-F238E27FC236}">
                <a16:creationId xmlns:a16="http://schemas.microsoft.com/office/drawing/2014/main" id="{14DC5540-5588-0D09-1C3E-E603CC0B9742}"/>
              </a:ext>
            </a:extLst>
          </p:cNvPr>
          <p:cNvSpPr/>
          <p:nvPr/>
        </p:nvSpPr>
        <p:spPr>
          <a:xfrm>
            <a:off x="1" y="0"/>
            <a:ext cx="18287998" cy="10287000"/>
          </a:xfrm>
          <a:prstGeom prst="rect">
            <a:avLst/>
          </a:prstGeom>
          <a:noFill/>
          <a:ln w="57150" cap="flat" cmpd="sng" algn="ctr">
            <a:solidFill>
              <a:srgbClr val="00000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Gill Sans Nova Light"/>
              <a:ea typeface="+mn-ea"/>
              <a:cs typeface="+mn-cs"/>
            </a:endParaRPr>
          </a:p>
        </p:txBody>
      </p:sp>
      <p:sp>
        <p:nvSpPr>
          <p:cNvPr id="7" name="Slide Number Placeholder 6">
            <a:extLst>
              <a:ext uri="{FF2B5EF4-FFF2-40B4-BE49-F238E27FC236}">
                <a16:creationId xmlns:a16="http://schemas.microsoft.com/office/drawing/2014/main" id="{843241A2-106B-82F2-47A0-16619BC02B80}"/>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10" name="Freeform 50">
            <a:extLst>
              <a:ext uri="{FF2B5EF4-FFF2-40B4-BE49-F238E27FC236}">
                <a16:creationId xmlns:a16="http://schemas.microsoft.com/office/drawing/2014/main" id="{05FBEAD0-9E01-5879-2527-277E288F0CB0}"/>
              </a:ext>
            </a:extLst>
          </p:cNvPr>
          <p:cNvSpPr/>
          <p:nvPr/>
        </p:nvSpPr>
        <p:spPr>
          <a:xfrm>
            <a:off x="1053603" y="8804726"/>
            <a:ext cx="1988129" cy="667098"/>
          </a:xfrm>
          <a:custGeom>
            <a:avLst/>
            <a:gdLst/>
            <a:ahLst/>
            <a:cxnLst/>
            <a:rect l="l" t="t" r="r" b="b"/>
            <a:pathLst>
              <a:path w="1988129" h="667098">
                <a:moveTo>
                  <a:pt x="0" y="0"/>
                </a:moveTo>
                <a:lnTo>
                  <a:pt x="1988129" y="0"/>
                </a:lnTo>
                <a:lnTo>
                  <a:pt x="1988129" y="667098"/>
                </a:lnTo>
                <a:lnTo>
                  <a:pt x="0" y="667098"/>
                </a:lnTo>
                <a:lnTo>
                  <a:pt x="0" y="0"/>
                </a:lnTo>
                <a:close/>
              </a:path>
            </a:pathLst>
          </a:custGeom>
          <a:blipFill>
            <a:blip r:embed="rId12"/>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Tree>
    <p:extLst>
      <p:ext uri="{BB962C8B-B14F-4D97-AF65-F5344CB8AC3E}">
        <p14:creationId xmlns:p14="http://schemas.microsoft.com/office/powerpoint/2010/main" val="11026387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8C78ABACDCB874F859A4CB2D0BD6ED0" ma:contentTypeVersion="18" ma:contentTypeDescription="Create a new document." ma:contentTypeScope="" ma:versionID="c4b9e7eda0b027d7fd3b9875095853b9">
  <xsd:schema xmlns:xsd="http://www.w3.org/2001/XMLSchema" xmlns:xs="http://www.w3.org/2001/XMLSchema" xmlns:p="http://schemas.microsoft.com/office/2006/metadata/properties" xmlns:ns2="ffb27e57-fc81-4cde-85ca-dad5afb84ea3" xmlns:ns3="c227adb6-31c0-4439-96b7-831750040ec0" targetNamespace="http://schemas.microsoft.com/office/2006/metadata/properties" ma:root="true" ma:fieldsID="6376b58be222373235df377ffaca41dd" ns2:_="" ns3:_="">
    <xsd:import namespace="ffb27e57-fc81-4cde-85ca-dad5afb84ea3"/>
    <xsd:import namespace="c227adb6-31c0-4439-96b7-831750040e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b27e57-fc81-4cde-85ca-dad5afb84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d265283-f25b-43ac-8afa-85d812b77702"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27adb6-31c0-4439-96b7-831750040ec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1930325-9d6c-4657-8bb7-6d2d67830ef4}" ma:internalName="TaxCatchAll" ma:showField="CatchAllData" ma:web="c227adb6-31c0-4439-96b7-831750040e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fb27e57-fc81-4cde-85ca-dad5afb84ea3">
      <Terms xmlns="http://schemas.microsoft.com/office/infopath/2007/PartnerControls"/>
    </lcf76f155ced4ddcb4097134ff3c332f>
    <TaxCatchAll xmlns="c227adb6-31c0-4439-96b7-831750040ec0" xsi:nil="true"/>
  </documentManagement>
</p:properties>
</file>

<file path=customXml/itemProps1.xml><?xml version="1.0" encoding="utf-8"?>
<ds:datastoreItem xmlns:ds="http://schemas.openxmlformats.org/officeDocument/2006/customXml" ds:itemID="{071632CE-3D83-49C8-922F-C61E57E182FB}">
  <ds:schemaRefs>
    <ds:schemaRef ds:uri="http://schemas.microsoft.com/sharepoint/v3/contenttype/forms"/>
  </ds:schemaRefs>
</ds:datastoreItem>
</file>

<file path=customXml/itemProps2.xml><?xml version="1.0" encoding="utf-8"?>
<ds:datastoreItem xmlns:ds="http://schemas.openxmlformats.org/officeDocument/2006/customXml" ds:itemID="{765A99AB-1488-42C5-AC37-E297116D2F29}">
  <ds:schemaRefs>
    <ds:schemaRef ds:uri="c227adb6-31c0-4439-96b7-831750040ec0"/>
    <ds:schemaRef ds:uri="ffb27e57-fc81-4cde-85ca-dad5afb84e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E974F93-26E5-42FC-8745-F1D110B94147}">
  <ds:schemaRefs>
    <ds:schemaRef ds:uri="c227adb6-31c0-4439-96b7-831750040ec0"/>
    <ds:schemaRef ds:uri="ffb27e57-fc81-4cde-85ca-dad5afb84ea3"/>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88</TotalTime>
  <Words>1912</Words>
  <Application>Microsoft Office PowerPoint</Application>
  <PresentationFormat>Custom</PresentationFormat>
  <Paragraphs>251</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KG Ten Thousand Reasons Alt</vt:lpstr>
      <vt:lpstr>TT Rounds Condensed Bold</vt:lpstr>
      <vt:lpstr>Calibri</vt:lpstr>
      <vt:lpstr>KG Ten Thousand Reasons</vt:lpstr>
      <vt:lpstr>Gill Sans Nova Light</vt:lpstr>
      <vt:lpstr>Aptos</vt:lpstr>
      <vt:lpstr>TT Rounds Condensed</vt:lpstr>
      <vt:lpstr>TT Rounds Condensed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Indenifying functions of behaviour</dc:title>
  <cp:lastModifiedBy>Kelly Oldfield</cp:lastModifiedBy>
  <cp:revision>1</cp:revision>
  <cp:lastPrinted>2024-08-12T01:35:07Z</cp:lastPrinted>
  <dcterms:created xsi:type="dcterms:W3CDTF">2006-08-16T00:00:00Z</dcterms:created>
  <dcterms:modified xsi:type="dcterms:W3CDTF">2025-03-03T00:48:44Z</dcterms:modified>
  <dc:identifier>DAF5RyJVNGk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0x010100A8C78ABACDCB874F859A4CB2D0BD6ED0</vt:lpwstr>
  </property>
  <property fmtid="{D5CDD505-2E9C-101B-9397-08002B2CF9AE}" pid="3" name="MediaServiceImageTags">
    <vt:lpwstr/>
  </property>
</Properties>
</file>